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17"/>
  </p:notesMasterIdLst>
  <p:sldIdLst>
    <p:sldId id="258" r:id="rId5"/>
    <p:sldId id="256" r:id="rId6"/>
    <p:sldId id="257" r:id="rId7"/>
    <p:sldId id="293" r:id="rId8"/>
    <p:sldId id="294" r:id="rId9"/>
    <p:sldId id="295" r:id="rId10"/>
    <p:sldId id="286" r:id="rId11"/>
    <p:sldId id="296" r:id="rId12"/>
    <p:sldId id="287" r:id="rId13"/>
    <p:sldId id="297" r:id="rId14"/>
    <p:sldId id="289" r:id="rId15"/>
    <p:sldId id="298"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00"/>
    <a:srgbClr val="C80000"/>
    <a:srgbClr val="EB6535"/>
    <a:srgbClr val="FF2F2F"/>
    <a:srgbClr val="FF8585"/>
    <a:srgbClr val="5441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73F44-A060-43FC-9926-4110C224B59F}" v="2" dt="2025-08-26T18:04:23.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1" autoAdjust="0"/>
    <p:restoredTop sz="94660"/>
  </p:normalViewPr>
  <p:slideViewPr>
    <p:cSldViewPr snapToGrid="0">
      <p:cViewPr varScale="1">
        <p:scale>
          <a:sx n="111" d="100"/>
          <a:sy n="111" d="100"/>
        </p:scale>
        <p:origin x="169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ie Stevens" userId="04c1f7ef-0faa-413f-a3fc-b754ef1fd1b8" providerId="ADAL" clId="{2B673F44-A060-43FC-9926-4110C224B59F}"/>
    <pc:docChg chg="undo custSel modSld">
      <pc:chgData name="Stephenie Stevens" userId="04c1f7ef-0faa-413f-a3fc-b754ef1fd1b8" providerId="ADAL" clId="{2B673F44-A060-43FC-9926-4110C224B59F}" dt="2025-08-26T18:34:49.791" v="13" actId="1076"/>
      <pc:docMkLst>
        <pc:docMk/>
      </pc:docMkLst>
      <pc:sldChg chg="addSp delSp modSp mod">
        <pc:chgData name="Stephenie Stevens" userId="04c1f7ef-0faa-413f-a3fc-b754ef1fd1b8" providerId="ADAL" clId="{2B673F44-A060-43FC-9926-4110C224B59F}" dt="2025-08-26T18:34:49.791" v="13" actId="1076"/>
        <pc:sldMkLst>
          <pc:docMk/>
          <pc:sldMk cId="1485254699" sldId="258"/>
        </pc:sldMkLst>
        <pc:spChg chg="mod">
          <ac:chgData name="Stephenie Stevens" userId="04c1f7ef-0faa-413f-a3fc-b754ef1fd1b8" providerId="ADAL" clId="{2B673F44-A060-43FC-9926-4110C224B59F}" dt="2025-08-25T18:35:24.311" v="3" actId="122"/>
          <ac:spMkLst>
            <pc:docMk/>
            <pc:sldMk cId="1485254699" sldId="258"/>
            <ac:spMk id="11" creationId="{6EB4BEDF-77F6-46A1-8BCB-74166F74117D}"/>
          </ac:spMkLst>
        </pc:spChg>
        <pc:graphicFrameChg chg="add mod">
          <ac:chgData name="Stephenie Stevens" userId="04c1f7ef-0faa-413f-a3fc-b754ef1fd1b8" providerId="ADAL" clId="{2B673F44-A060-43FC-9926-4110C224B59F}" dt="2025-08-26T18:04:35.625" v="11" actId="1076"/>
          <ac:graphicFrameMkLst>
            <pc:docMk/>
            <pc:sldMk cId="1485254699" sldId="258"/>
            <ac:graphicFrameMk id="3" creationId="{A8EEDF4F-5A75-6FE2-6878-20C3A237F00B}"/>
          </ac:graphicFrameMkLst>
        </pc:graphicFrameChg>
        <pc:graphicFrameChg chg="del">
          <ac:chgData name="Stephenie Stevens" userId="04c1f7ef-0faa-413f-a3fc-b754ef1fd1b8" providerId="ADAL" clId="{2B673F44-A060-43FC-9926-4110C224B59F}" dt="2025-08-25T18:35:29.674" v="4" actId="478"/>
          <ac:graphicFrameMkLst>
            <pc:docMk/>
            <pc:sldMk cId="1485254699" sldId="258"/>
            <ac:graphicFrameMk id="15" creationId="{A2E8999B-F458-4C75-BF69-C72F7D5E3DAB}"/>
          </ac:graphicFrameMkLst>
        </pc:graphicFrameChg>
        <pc:picChg chg="add mod">
          <ac:chgData name="Stephenie Stevens" userId="04c1f7ef-0faa-413f-a3fc-b754ef1fd1b8" providerId="ADAL" clId="{2B673F44-A060-43FC-9926-4110C224B59F}" dt="2025-08-26T18:04:28.460" v="10" actId="1076"/>
          <ac:picMkLst>
            <pc:docMk/>
            <pc:sldMk cId="1485254699" sldId="258"/>
            <ac:picMk id="2" creationId="{3134B915-E1D5-2218-813B-3CC80EEEF365}"/>
          </ac:picMkLst>
        </pc:picChg>
        <pc:picChg chg="del">
          <ac:chgData name="Stephenie Stevens" userId="04c1f7ef-0faa-413f-a3fc-b754ef1fd1b8" providerId="ADAL" clId="{2B673F44-A060-43FC-9926-4110C224B59F}" dt="2025-08-25T18:35:30.547" v="5" actId="478"/>
          <ac:picMkLst>
            <pc:docMk/>
            <pc:sldMk cId="1485254699" sldId="258"/>
            <ac:picMk id="3" creationId="{4C45437E-183F-5E37-29EA-C0021F81BC35}"/>
          </ac:picMkLst>
        </pc:picChg>
        <pc:picChg chg="mod">
          <ac:chgData name="Stephenie Stevens" userId="04c1f7ef-0faa-413f-a3fc-b754ef1fd1b8" providerId="ADAL" clId="{2B673F44-A060-43FC-9926-4110C224B59F}" dt="2025-08-26T18:34:49.791" v="13" actId="1076"/>
          <ac:picMkLst>
            <pc:docMk/>
            <pc:sldMk cId="1485254699" sldId="258"/>
            <ac:picMk id="4" creationId="{4DE69396-1009-4DCE-8BD6-AC9C7049CA06}"/>
          </ac:picMkLst>
        </pc:picChg>
        <pc:picChg chg="del">
          <ac:chgData name="Stephenie Stevens" userId="04c1f7ef-0faa-413f-a3fc-b754ef1fd1b8" providerId="ADAL" clId="{2B673F44-A060-43FC-9926-4110C224B59F}" dt="2025-08-25T18:35:31.307" v="6" actId="478"/>
          <ac:picMkLst>
            <pc:docMk/>
            <pc:sldMk cId="1485254699" sldId="258"/>
            <ac:picMk id="8" creationId="{E38476B9-2B87-4505-99C1-01205FF3FED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7B4915D-ADE2-4EBA-BF6B-63B321767196}" type="datetimeFigureOut">
              <a:rPr lang="en-US" smtClean="0"/>
              <a:t>8/26/2025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DA6F99A-2EDF-4205-8B1B-26BF5C711AB0}" type="slidenum">
              <a:rPr lang="en-US" smtClean="0"/>
              <a:t>‹#›</a:t>
            </a:fld>
            <a:endParaRPr lang="en-US"/>
          </a:p>
        </p:txBody>
      </p:sp>
    </p:spTree>
    <p:extLst>
      <p:ext uri="{BB962C8B-B14F-4D97-AF65-F5344CB8AC3E}">
        <p14:creationId xmlns:p14="http://schemas.microsoft.com/office/powerpoint/2010/main" val="2591561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47ABA9-9C85-4AF9-B162-44C17B606C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29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47ABA9-9C85-4AF9-B162-44C17B606C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12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47ABA9-9C85-4AF9-B162-44C17B606C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682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47ABA9-9C85-4AF9-B162-44C17B606C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818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47ABA9-9C85-4AF9-B162-44C17B606C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017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47ABA9-9C85-4AF9-B162-44C17B606C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524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47ABA9-9C85-4AF9-B162-44C17B606C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477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47ABA9-9C85-4AF9-B162-44C17B606C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647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C47ABA9-9C85-4AF9-B162-44C17B606C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19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70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71309-0092-42D8-9146-C8BF117AA0C1}" type="slidenum">
              <a:rPr lang="en-US" smtClean="0"/>
              <a:t>‹#›</a:t>
            </a:fld>
            <a:endParaRPr lang="en-US"/>
          </a:p>
        </p:txBody>
      </p:sp>
    </p:spTree>
    <p:extLst>
      <p:ext uri="{BB962C8B-B14F-4D97-AF65-F5344CB8AC3E}">
        <p14:creationId xmlns:p14="http://schemas.microsoft.com/office/powerpoint/2010/main" val="286084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endParaRPr lang="en-US" dirty="0"/>
          </a:p>
        </p:txBody>
      </p:sp>
    </p:spTree>
    <p:extLst>
      <p:ext uri="{BB962C8B-B14F-4D97-AF65-F5344CB8AC3E}">
        <p14:creationId xmlns:p14="http://schemas.microsoft.com/office/powerpoint/2010/main" val="32209986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673DCA-0B20-4732-BBE0-EF77AB5E73D5}"/>
              </a:ext>
            </a:extLst>
          </p:cNvPr>
          <p:cNvSpPr/>
          <p:nvPr/>
        </p:nvSpPr>
        <p:spPr>
          <a:xfrm>
            <a:off x="0" y="255597"/>
            <a:ext cx="9144000" cy="913141"/>
          </a:xfrm>
          <a:prstGeom prst="rect">
            <a:avLst/>
          </a:prstGeom>
          <a:solidFill>
            <a:srgbClr val="54415B"/>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6224267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3" r:id="rId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boardsource.org/" TargetMode="Externa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E69396-1009-4DCE-8BD6-AC9C7049C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a:extLst>
              <a:ext uri="{FF2B5EF4-FFF2-40B4-BE49-F238E27FC236}">
                <a16:creationId xmlns:a16="http://schemas.microsoft.com/office/drawing/2014/main" id="{6EB4BEDF-77F6-46A1-8BCB-74166F74117D}"/>
              </a:ext>
            </a:extLst>
          </p:cNvPr>
          <p:cNvSpPr/>
          <p:nvPr/>
        </p:nvSpPr>
        <p:spPr>
          <a:xfrm>
            <a:off x="1834322" y="390038"/>
            <a:ext cx="5704382" cy="1569660"/>
          </a:xfrm>
          <a:prstGeom prst="rect">
            <a:avLst/>
          </a:prstGeom>
        </p:spPr>
        <p:txBody>
          <a:bodyPr wrap="none">
            <a:spAutoFit/>
          </a:bodyPr>
          <a:lstStyle/>
          <a:p>
            <a:pPr algn="ctr"/>
            <a:r>
              <a:rPr lang="en-US" sz="4800" b="1" cap="all" dirty="0">
                <a:solidFill>
                  <a:schemeClr val="bg2"/>
                </a:solidFill>
              </a:rPr>
              <a:t>Ensure Legal</a:t>
            </a:r>
            <a:br>
              <a:rPr lang="en-US" sz="4800" b="1" cap="all" dirty="0">
                <a:solidFill>
                  <a:schemeClr val="bg2"/>
                </a:solidFill>
              </a:rPr>
            </a:br>
            <a:r>
              <a:rPr lang="en-US" sz="4800" b="1" cap="all" dirty="0">
                <a:solidFill>
                  <a:schemeClr val="bg2"/>
                </a:solidFill>
              </a:rPr>
              <a:t>&amp; Ethical Integrity</a:t>
            </a:r>
          </a:p>
        </p:txBody>
      </p:sp>
      <p:sp>
        <p:nvSpPr>
          <p:cNvPr id="22" name="Rectangle 21">
            <a:extLst>
              <a:ext uri="{FF2B5EF4-FFF2-40B4-BE49-F238E27FC236}">
                <a16:creationId xmlns:a16="http://schemas.microsoft.com/office/drawing/2014/main" id="{2CBA5250-DBF5-4DD9-8ED0-D5A3AFC15678}"/>
              </a:ext>
            </a:extLst>
          </p:cNvPr>
          <p:cNvSpPr/>
          <p:nvPr/>
        </p:nvSpPr>
        <p:spPr>
          <a:xfrm>
            <a:off x="5939280" y="4138353"/>
            <a:ext cx="242374" cy="369332"/>
          </a:xfrm>
          <a:prstGeom prst="rect">
            <a:avLst/>
          </a:prstGeom>
        </p:spPr>
        <p:txBody>
          <a:bodyPr wrap="none">
            <a:spAutoFit/>
          </a:bodyPr>
          <a:lstStyle/>
          <a:p>
            <a:r>
              <a:rPr lang="en-US" dirty="0">
                <a:solidFill>
                  <a:schemeClr val="bg1">
                    <a:lumMod val="95000"/>
                  </a:schemeClr>
                </a:solidFill>
              </a:rPr>
              <a:t>.</a:t>
            </a:r>
          </a:p>
        </p:txBody>
      </p:sp>
      <p:pic>
        <p:nvPicPr>
          <p:cNvPr id="9" name="Picture 8">
            <a:extLst>
              <a:ext uri="{FF2B5EF4-FFF2-40B4-BE49-F238E27FC236}">
                <a16:creationId xmlns:a16="http://schemas.microsoft.com/office/drawing/2014/main" id="{D7CAFEE4-5A95-4038-A350-A204694A5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09" y="235107"/>
            <a:ext cx="1178972" cy="709303"/>
          </a:xfrm>
          <a:prstGeom prst="rect">
            <a:avLst/>
          </a:prstGeom>
        </p:spPr>
      </p:pic>
      <p:pic>
        <p:nvPicPr>
          <p:cNvPr id="2" name="Picture 1">
            <a:extLst>
              <a:ext uri="{FF2B5EF4-FFF2-40B4-BE49-F238E27FC236}">
                <a16:creationId xmlns:a16="http://schemas.microsoft.com/office/drawing/2014/main" id="{3134B915-E1D5-2218-813B-3CC80EEEF365}"/>
              </a:ext>
            </a:extLst>
          </p:cNvPr>
          <p:cNvPicPr>
            <a:picLocks noChangeAspect="1"/>
          </p:cNvPicPr>
          <p:nvPr/>
        </p:nvPicPr>
        <p:blipFill>
          <a:blip r:embed="rId4"/>
          <a:stretch>
            <a:fillRect/>
          </a:stretch>
        </p:blipFill>
        <p:spPr>
          <a:xfrm>
            <a:off x="3657069" y="1959698"/>
            <a:ext cx="1926503" cy="1920406"/>
          </a:xfrm>
          <a:prstGeom prst="rect">
            <a:avLst/>
          </a:prstGeom>
        </p:spPr>
      </p:pic>
      <p:graphicFrame>
        <p:nvGraphicFramePr>
          <p:cNvPr id="3" name="Table 2">
            <a:extLst>
              <a:ext uri="{FF2B5EF4-FFF2-40B4-BE49-F238E27FC236}">
                <a16:creationId xmlns:a16="http://schemas.microsoft.com/office/drawing/2014/main" id="{A8EEDF4F-5A75-6FE2-6878-20C3A237F00B}"/>
              </a:ext>
            </a:extLst>
          </p:cNvPr>
          <p:cNvGraphicFramePr>
            <a:graphicFrameLocks noGrp="1"/>
          </p:cNvGraphicFramePr>
          <p:nvPr>
            <p:extLst>
              <p:ext uri="{D42A27DB-BD31-4B8C-83A1-F6EECF244321}">
                <p14:modId xmlns:p14="http://schemas.microsoft.com/office/powerpoint/2010/main" val="3009170422"/>
              </p:ext>
            </p:extLst>
          </p:nvPr>
        </p:nvGraphicFramePr>
        <p:xfrm>
          <a:off x="3674939" y="3880104"/>
          <a:ext cx="2023147" cy="1372179"/>
        </p:xfrm>
        <a:graphic>
          <a:graphicData uri="http://schemas.openxmlformats.org/drawingml/2006/table">
            <a:tbl>
              <a:tblPr firstRow="1" bandRow="1">
                <a:tableStyleId>{2D5ABB26-0587-4C30-8999-92F81FD0307C}</a:tableStyleId>
              </a:tblPr>
              <a:tblGrid>
                <a:gridCol w="2023147">
                  <a:extLst>
                    <a:ext uri="{9D8B030D-6E8A-4147-A177-3AD203B41FA5}">
                      <a16:colId xmlns:a16="http://schemas.microsoft.com/office/drawing/2014/main" val="2021809786"/>
                    </a:ext>
                  </a:extLst>
                </a:gridCol>
              </a:tblGrid>
              <a:tr h="305379">
                <a:tc>
                  <a:txBody>
                    <a:bodyPr/>
                    <a:lstStyle/>
                    <a:p>
                      <a:r>
                        <a:rPr lang="en-US" sz="1400" b="1" dirty="0">
                          <a:solidFill>
                            <a:schemeClr val="bg2"/>
                          </a:solidFill>
                        </a:rPr>
                        <a:t>Emily Temple Abels Esq.</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54415B">
                        <a:alpha val="49804"/>
                      </a:srgbClr>
                    </a:solidFill>
                  </a:tcPr>
                </a:tc>
                <a:extLst>
                  <a:ext uri="{0D108BD9-81ED-4DB2-BD59-A6C34878D82A}">
                    <a16:rowId xmlns:a16="http://schemas.microsoft.com/office/drawing/2014/main" val="2631775363"/>
                  </a:ext>
                </a:extLst>
              </a:tr>
              <a:tr h="5176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err="1">
                          <a:solidFill>
                            <a:schemeClr val="bg2"/>
                          </a:solidFill>
                          <a:latin typeface="+mn-lt"/>
                          <a:cs typeface="Calibri" panose="020F0502020204030204" pitchFamily="34" charset="0"/>
                        </a:rPr>
                        <a:t>Larmore</a:t>
                      </a:r>
                      <a:r>
                        <a:rPr lang="en-US" sz="1400" b="1" dirty="0">
                          <a:solidFill>
                            <a:schemeClr val="bg2"/>
                          </a:solidFill>
                          <a:latin typeface="+mn-lt"/>
                          <a:cs typeface="Calibri" panose="020F0502020204030204" pitchFamily="34" charset="0"/>
                        </a:rPr>
                        <a:t> Scarlett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2"/>
                          </a:solidFill>
                          <a:latin typeface="+mn-lt"/>
                          <a:cs typeface="Calibri" panose="020F0502020204030204" pitchFamily="34" charset="0"/>
                        </a:rPr>
                        <a:t>Kennett Square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54415B">
                        <a:alpha val="49804"/>
                      </a:srgbClr>
                    </a:solidFill>
                  </a:tcPr>
                </a:tc>
                <a:extLst>
                  <a:ext uri="{0D108BD9-81ED-4DB2-BD59-A6C34878D82A}">
                    <a16:rowId xmlns:a16="http://schemas.microsoft.com/office/drawing/2014/main" val="1271309863"/>
                  </a:ext>
                </a:extLst>
              </a:tr>
              <a:tr h="2740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u="sng" dirty="0">
                          <a:solidFill>
                            <a:schemeClr val="bg2"/>
                          </a:solidFill>
                        </a:rPr>
                        <a:t>emily@larmorescarlett.com</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54415B">
                        <a:alpha val="49804"/>
                      </a:srgbClr>
                    </a:solidFill>
                  </a:tcPr>
                </a:tc>
                <a:extLst>
                  <a:ext uri="{0D108BD9-81ED-4DB2-BD59-A6C34878D82A}">
                    <a16:rowId xmlns:a16="http://schemas.microsoft.com/office/drawing/2014/main" val="3718458803"/>
                  </a:ext>
                </a:extLst>
              </a:tr>
              <a:tr h="2740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latin typeface="+mn-lt"/>
                          <a:cs typeface="Calibri" panose="020F0502020204030204" pitchFamily="34" charset="0"/>
                        </a:rPr>
                        <a:t>610.444.3737</a:t>
                      </a:r>
                      <a:endParaRPr lang="en-US" sz="1200" b="0" dirty="0">
                        <a:solidFill>
                          <a:schemeClr val="bg2"/>
                        </a:solidFill>
                        <a:latin typeface="+mn-lt"/>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54415B">
                        <a:alpha val="49804"/>
                      </a:srgbClr>
                    </a:solidFill>
                  </a:tcPr>
                </a:tc>
                <a:extLst>
                  <a:ext uri="{0D108BD9-81ED-4DB2-BD59-A6C34878D82A}">
                    <a16:rowId xmlns:a16="http://schemas.microsoft.com/office/drawing/2014/main" val="1381224358"/>
                  </a:ext>
                </a:extLst>
              </a:tr>
            </a:tbl>
          </a:graphicData>
        </a:graphic>
      </p:graphicFrame>
    </p:spTree>
    <p:extLst>
      <p:ext uri="{BB962C8B-B14F-4D97-AF65-F5344CB8AC3E}">
        <p14:creationId xmlns:p14="http://schemas.microsoft.com/office/powerpoint/2010/main" val="1485254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0" y="1287463"/>
            <a:ext cx="4267200" cy="5373624"/>
          </a:xfrm>
        </p:spPr>
        <p:txBody>
          <a:bodyPr>
            <a:normAutofit/>
          </a:bodyPr>
          <a:lstStyle/>
          <a:p>
            <a:pPr marL="0" indent="-182880">
              <a:lnSpc>
                <a:spcPct val="120000"/>
              </a:lnSpc>
              <a:spcBef>
                <a:spcPts val="0"/>
              </a:spcBef>
              <a:buSzPct val="100000"/>
              <a:buFont typeface="+mj-lt"/>
              <a:buAutoNum type="arabicPeriod"/>
            </a:pPr>
            <a:r>
              <a:rPr lang="en-US" sz="1200" dirty="0">
                <a:latin typeface="Calibri" panose="020F0502020204030204" pitchFamily="34" charset="0"/>
                <a:cs typeface="Calibri" panose="020F0502020204030204" pitchFamily="34" charset="0"/>
              </a:rPr>
              <a:t>The Board began to hold its monthly meetings on zoom during COVID. A Board member who had missed more than half of the Board meetings pre-COVID is now </a:t>
            </a:r>
            <a:r>
              <a:rPr lang="en-US" sz="1200" dirty="0">
                <a:solidFill>
                  <a:srgbClr val="EB6231"/>
                </a:solidFill>
                <a:latin typeface="Calibri" panose="020F0502020204030204" pitchFamily="34" charset="0"/>
                <a:cs typeface="Calibri" panose="020F0502020204030204" pitchFamily="34" charset="0"/>
              </a:rPr>
              <a:t>missing most all </a:t>
            </a:r>
            <a:r>
              <a:rPr lang="en-US" sz="1200" dirty="0">
                <a:latin typeface="Calibri" panose="020F0502020204030204" pitchFamily="34" charset="0"/>
                <a:cs typeface="Calibri" panose="020F0502020204030204" pitchFamily="34" charset="0"/>
              </a:rPr>
              <a:t>of the Board meetings. The Board member makes an </a:t>
            </a:r>
            <a:r>
              <a:rPr lang="en-US" sz="1200" dirty="0">
                <a:solidFill>
                  <a:srgbClr val="EB6231"/>
                </a:solidFill>
                <a:latin typeface="Calibri" panose="020F0502020204030204" pitchFamily="34" charset="0"/>
                <a:cs typeface="Calibri" panose="020F0502020204030204" pitchFamily="34" charset="0"/>
              </a:rPr>
              <a:t>extremely large annual donation </a:t>
            </a:r>
            <a:r>
              <a:rPr lang="en-US" sz="1200" dirty="0">
                <a:latin typeface="Calibri" panose="020F0502020204030204" pitchFamily="34" charset="0"/>
                <a:cs typeface="Calibri" panose="020F0502020204030204" pitchFamily="34" charset="0"/>
              </a:rPr>
              <a:t>to the annual fund. What should the Board do?</a:t>
            </a:r>
          </a:p>
          <a:p>
            <a:pPr marL="0" indent="-182880">
              <a:lnSpc>
                <a:spcPct val="120000"/>
              </a:lnSpc>
              <a:spcBef>
                <a:spcPts val="0"/>
              </a:spcBef>
              <a:buSzPct val="100000"/>
              <a:buFont typeface="+mj-lt"/>
              <a:buAutoNum type="arabicPeriod"/>
            </a:pPr>
            <a:endParaRPr lang="en-US" sz="1200" dirty="0">
              <a:latin typeface="Calibri" panose="020F0502020204030204" pitchFamily="34" charset="0"/>
              <a:cs typeface="Calibri" panose="020F0502020204030204" pitchFamily="34" charset="0"/>
            </a:endParaRPr>
          </a:p>
          <a:p>
            <a:pPr marL="0" indent="-182880">
              <a:lnSpc>
                <a:spcPct val="120000"/>
              </a:lnSpc>
              <a:spcBef>
                <a:spcPts val="0"/>
              </a:spcBef>
              <a:buSzPct val="100000"/>
              <a:buFont typeface="+mj-lt"/>
              <a:buAutoNum type="arabicPeriod"/>
            </a:pPr>
            <a:r>
              <a:rPr lang="en-US" sz="1200" dirty="0">
                <a:latin typeface="Calibri" panose="020F0502020204030204" pitchFamily="34" charset="0"/>
                <a:cs typeface="Calibri" panose="020F0502020204030204" pitchFamily="34" charset="0"/>
              </a:rPr>
              <a:t>A nonprofit is having an issue recruiting enough volunteers to help. Staff is doing all it can to fill in amidst their other work but cannot fill the gap. </a:t>
            </a:r>
            <a:r>
              <a:rPr lang="en-US" sz="1200" dirty="0">
                <a:solidFill>
                  <a:srgbClr val="EA5C2A"/>
                </a:solidFill>
                <a:latin typeface="Calibri" panose="020F0502020204030204" pitchFamily="34" charset="0"/>
                <a:cs typeface="Calibri" panose="020F0502020204030204" pitchFamily="34" charset="0"/>
              </a:rPr>
              <a:t>A Board member offers themselves and their extended family to provide the services, below the typical market cost, but still for a fee. </a:t>
            </a:r>
            <a:r>
              <a:rPr lang="en-US" sz="1200" dirty="0">
                <a:latin typeface="Calibri" panose="020F0502020204030204" pitchFamily="34" charset="0"/>
                <a:cs typeface="Calibri" panose="020F0502020204030204" pitchFamily="34" charset="0"/>
              </a:rPr>
              <a:t> What should the Board do?</a:t>
            </a:r>
          </a:p>
          <a:p>
            <a:pPr marL="0" indent="-182880">
              <a:lnSpc>
                <a:spcPct val="120000"/>
              </a:lnSpc>
              <a:spcBef>
                <a:spcPts val="0"/>
              </a:spcBef>
              <a:buSzPct val="100000"/>
              <a:buFont typeface="+mj-lt"/>
              <a:buAutoNum type="arabicPeriod"/>
            </a:pPr>
            <a:endParaRPr lang="en-US" sz="1200" dirty="0">
              <a:latin typeface="Calibri" panose="020F0502020204030204" pitchFamily="34" charset="0"/>
              <a:cs typeface="Calibri" panose="020F0502020204030204" pitchFamily="34" charset="0"/>
            </a:endParaRPr>
          </a:p>
          <a:p>
            <a:pPr marL="0" indent="-182880">
              <a:lnSpc>
                <a:spcPct val="120000"/>
              </a:lnSpc>
              <a:spcBef>
                <a:spcPts val="0"/>
              </a:spcBef>
              <a:buSzPct val="100000"/>
              <a:buFont typeface="+mj-lt"/>
              <a:buAutoNum type="arabicPeriod"/>
            </a:pPr>
            <a:r>
              <a:rPr lang="en-US" sz="1200" dirty="0">
                <a:latin typeface="Calibri" panose="020F0502020204030204" pitchFamily="34" charset="0"/>
                <a:cs typeface="Calibri" panose="020F0502020204030204" pitchFamily="34" charset="0"/>
              </a:rPr>
              <a:t>You serve on the Board of a large, well-managed 501(c)(3) organization. The Chief Executive Officer has decided to run for Borough Council, a part-time position. Their leadership on Borough Council could provide tremendous benefits to the nonprofit. What concerns does the Board need to address?  </a:t>
            </a:r>
            <a:r>
              <a:rPr lang="en-US" sz="1200" dirty="0">
                <a:solidFill>
                  <a:srgbClr val="EA5926"/>
                </a:solidFill>
                <a:latin typeface="Calibri" panose="020F0502020204030204" pitchFamily="34" charset="0"/>
                <a:cs typeface="Calibri" panose="020F0502020204030204" pitchFamily="34" charset="0"/>
              </a:rPr>
              <a:t>How much can the Board support the CEO’s run for Borough Council?</a:t>
            </a:r>
          </a:p>
          <a:p>
            <a:pPr marL="0" indent="-182880">
              <a:lnSpc>
                <a:spcPct val="120000"/>
              </a:lnSpc>
              <a:spcBef>
                <a:spcPts val="0"/>
              </a:spcBef>
              <a:buSzPct val="100000"/>
              <a:buFont typeface="+mj-lt"/>
              <a:buAutoNum type="arabicPeriod"/>
            </a:pPr>
            <a:endParaRPr lang="en-US" sz="1200" dirty="0">
              <a:latin typeface="Calibri" panose="020F0502020204030204" pitchFamily="34" charset="0"/>
              <a:cs typeface="Calibri" panose="020F0502020204030204" pitchFamily="34" charset="0"/>
            </a:endParaRPr>
          </a:p>
          <a:p>
            <a:pPr marL="0" lvl="0" indent="-274320">
              <a:spcBef>
                <a:spcPts val="0"/>
              </a:spcBef>
              <a:buSzPct val="100000"/>
              <a:buFont typeface="+mj-lt"/>
              <a:buAutoNum type="arabicPeriod"/>
            </a:pPr>
            <a:endParaRPr lang="en-US" sz="1200" dirty="0">
              <a:latin typeface="Calibri" panose="020F0502020204030204" pitchFamily="34" charset="0"/>
              <a:cs typeface="Calibri" panose="020F0502020204030204" pitchFamily="34" charset="0"/>
            </a:endParaRPr>
          </a:p>
          <a:p>
            <a:pPr marL="0" indent="0">
              <a:buNone/>
            </a:pPr>
            <a:endParaRPr lang="en-US" sz="1200" dirty="0">
              <a:latin typeface="Calibri" panose="020F0502020204030204" pitchFamily="34" charset="0"/>
              <a:cs typeface="Calibri" panose="020F0502020204030204" pitchFamily="34" charset="0"/>
            </a:endParaRPr>
          </a:p>
        </p:txBody>
      </p:sp>
      <p:sp>
        <p:nvSpPr>
          <p:cNvPr id="2" name="Title 1"/>
          <p:cNvSpPr>
            <a:spLocks noGrp="1"/>
          </p:cNvSpPr>
          <p:nvPr>
            <p:ph type="title" idx="4294967295"/>
          </p:nvPr>
        </p:nvSpPr>
        <p:spPr>
          <a:xfrm>
            <a:off x="228600" y="317500"/>
            <a:ext cx="8267700" cy="969963"/>
          </a:xfrm>
        </p:spPr>
        <p:txBody>
          <a:bodyPr>
            <a:normAutofit/>
          </a:bodyPr>
          <a:lstStyle/>
          <a:p>
            <a:r>
              <a:rPr lang="en-US" sz="3200" b="1" dirty="0">
                <a:solidFill>
                  <a:schemeClr val="bg1"/>
                </a:solidFill>
                <a:latin typeface="Calibri" panose="020F0502020204030204" pitchFamily="34" charset="0"/>
                <a:cs typeface="Calibri" panose="020F0502020204030204" pitchFamily="34" charset="0"/>
              </a:rPr>
              <a:t>Scenarios &amp; Cases: </a:t>
            </a:r>
            <a:br>
              <a:rPr lang="en-US" sz="1800" dirty="0">
                <a:solidFill>
                  <a:schemeClr val="bg1"/>
                </a:solidFill>
                <a:latin typeface="Calibri" panose="020F0502020204030204" pitchFamily="34" charset="0"/>
                <a:cs typeface="Calibri" panose="020F0502020204030204" pitchFamily="34" charset="0"/>
              </a:rPr>
            </a:br>
            <a:r>
              <a:rPr lang="en-US" sz="2000" dirty="0">
                <a:solidFill>
                  <a:schemeClr val="accent6">
                    <a:lumMod val="40000"/>
                    <a:lumOff val="60000"/>
                  </a:schemeClr>
                </a:solidFill>
                <a:latin typeface="Calibri" panose="020F0502020204030204" pitchFamily="34" charset="0"/>
                <a:cs typeface="Calibri" panose="020F0502020204030204" pitchFamily="34" charset="0"/>
              </a:rPr>
              <a:t>fiduciary responsibility</a:t>
            </a:r>
            <a:endParaRPr lang="en-US" sz="2000" dirty="0">
              <a:solidFill>
                <a:schemeClr val="accent6">
                  <a:lumMod val="40000"/>
                  <a:lumOff val="60000"/>
                </a:schemeClr>
              </a:solidFill>
            </a:endParaRPr>
          </a:p>
        </p:txBody>
      </p:sp>
      <p:sp>
        <p:nvSpPr>
          <p:cNvPr id="8" name="Content Placeholder 3"/>
          <p:cNvSpPr txBox="1">
            <a:spLocks/>
          </p:cNvSpPr>
          <p:nvPr/>
        </p:nvSpPr>
        <p:spPr>
          <a:xfrm>
            <a:off x="4572000" y="1167060"/>
            <a:ext cx="4419600" cy="53736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0" rtl="0" eaLnBrk="1" fontAlgn="auto" latinLnBrk="0" hangingPunct="1">
              <a:lnSpc>
                <a:spcPct val="120000"/>
              </a:lnSpc>
              <a:spcBef>
                <a:spcPts val="0"/>
              </a:spcBef>
              <a:spcAft>
                <a:spcPts val="0"/>
              </a:spcAft>
              <a:buClrTx/>
              <a:buSzPct val="101000"/>
              <a:buFont typeface="+mj-lt"/>
              <a:buAutoNum type="arabicPeriod" startAt="4"/>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When COVID struck, the Senior Staff &amp; Board of a nonprofit with a $20M annual operating budget </a:t>
            </a:r>
            <a:r>
              <a:rPr kumimoji="0" lang="en-US" sz="1200" b="0" i="0" u="none" strike="noStrike" kern="1200" cap="none" spc="0" normalizeH="0" baseline="0" noProof="0" dirty="0">
                <a:ln>
                  <a:noFill/>
                </a:ln>
                <a:solidFill>
                  <a:srgbClr val="EA5C2A"/>
                </a:solidFill>
                <a:effectLst/>
                <a:uLnTx/>
                <a:uFillTx/>
                <a:latin typeface="Calibri" panose="020F0502020204030204" pitchFamily="34" charset="0"/>
                <a:ea typeface="+mn-ea"/>
                <a:cs typeface="Calibri" panose="020F0502020204030204" pitchFamily="34" charset="0"/>
              </a:rPr>
              <a:t>implemented immediate program cuts and closures.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It also </a:t>
            </a:r>
            <a:r>
              <a:rPr kumimoji="0" lang="en-US" sz="1200" b="0" i="0" u="none" strike="noStrike" kern="1200" cap="none" spc="0" normalizeH="0" baseline="0" noProof="0" dirty="0">
                <a:ln>
                  <a:noFill/>
                </a:ln>
                <a:solidFill>
                  <a:srgbClr val="EA5C2A"/>
                </a:solidFill>
                <a:effectLst/>
                <a:uLnTx/>
                <a:uFillTx/>
                <a:latin typeface="Calibri" panose="020F0502020204030204" pitchFamily="34" charset="0"/>
                <a:ea typeface="+mn-ea"/>
                <a:cs typeface="Calibri" panose="020F0502020204030204" pitchFamily="34" charset="0"/>
              </a:rPr>
              <a:t>laid off personnel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whose work would be impossible because of social distancing regulations and cut administrative staffing. These moves cut the annual operating budget in half. </a:t>
            </a:r>
            <a:b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The Board also agreed to tap the nonprofit’s $5M in </a:t>
            </a:r>
            <a:r>
              <a:rPr kumimoji="0" lang="en-US" sz="1200" b="0" i="0" u="none" strike="noStrike" kern="1200" cap="none" spc="0" normalizeH="0" baseline="0" noProof="0" dirty="0">
                <a:ln>
                  <a:noFill/>
                </a:ln>
                <a:solidFill>
                  <a:srgbClr val="EA5C2A"/>
                </a:solidFill>
                <a:effectLst/>
                <a:uLnTx/>
                <a:uFillTx/>
                <a:latin typeface="Calibri" panose="020F0502020204030204" pitchFamily="34" charset="0"/>
                <a:ea typeface="+mn-ea"/>
                <a:cs typeface="Calibri" panose="020F0502020204030204" pitchFamily="34" charset="0"/>
              </a:rPr>
              <a:t>financial reserves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provide basic services during COVID. </a:t>
            </a:r>
            <a:b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Throughout COVID, nonprofit has </a:t>
            </a:r>
            <a:r>
              <a:rPr kumimoji="0" lang="en-US" sz="1200" b="0" i="0" u="none" strike="noStrike" kern="1200" cap="none" spc="0" normalizeH="0" baseline="0" noProof="0" dirty="0">
                <a:ln>
                  <a:noFill/>
                </a:ln>
                <a:solidFill>
                  <a:srgbClr val="EA5C2A"/>
                </a:solidFill>
                <a:effectLst/>
                <a:uLnTx/>
                <a:uFillTx/>
                <a:latin typeface="Calibri" panose="020F0502020204030204" pitchFamily="34" charset="0"/>
                <a:ea typeface="+mn-ea"/>
                <a:cs typeface="Calibri" panose="020F0502020204030204" pitchFamily="34" charset="0"/>
              </a:rPr>
              <a:t>partnering strategically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and significantly with other nonprofits, to show the community that it is open and able to help.   </a:t>
            </a:r>
            <a:b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Now that COVID </a:t>
            </a:r>
            <a:r>
              <a:rPr lang="en-US" sz="1200" dirty="0">
                <a:solidFill>
                  <a:prstClr val="black"/>
                </a:solidFill>
                <a:latin typeface="Calibri" panose="020F0502020204030204" pitchFamily="34" charset="0"/>
                <a:cs typeface="Calibri" panose="020F0502020204030204" pitchFamily="34" charset="0"/>
              </a:rPr>
              <a:t>has become “normalized/manageable,”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nonprofit continues to provide basic services to a grateful constituent group, raise </a:t>
            </a:r>
            <a:r>
              <a:rPr kumimoji="0" lang="en-US" sz="1200" b="0" i="0" u="none" strike="noStrike" kern="1200" cap="none" spc="0" normalizeH="0" baseline="0" noProof="0" dirty="0">
                <a:ln>
                  <a:noFill/>
                </a:ln>
                <a:solidFill>
                  <a:srgbClr val="EA5C2A"/>
                </a:solidFill>
                <a:effectLst/>
                <a:uLnTx/>
                <a:uFillTx/>
                <a:latin typeface="Calibri" panose="020F0502020204030204" pitchFamily="34" charset="0"/>
                <a:ea typeface="+mn-ea"/>
                <a:cs typeface="Calibri" panose="020F0502020204030204" pitchFamily="34" charset="0"/>
              </a:rPr>
              <a:t>modest funds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and hold on for dear life. The reserves are almost fully depleted, and the annual operating budget has been pared to a shadow of its former self. What’s the Board to do?</a:t>
            </a:r>
          </a:p>
          <a:p>
            <a:pPr marL="0" marR="0" lvl="0" indent="-342900" algn="l" defTabSz="0" rtl="0" eaLnBrk="1" fontAlgn="auto" latinLnBrk="0" hangingPunct="1">
              <a:lnSpc>
                <a:spcPct val="100000"/>
              </a:lnSpc>
              <a:spcBef>
                <a:spcPts val="0"/>
              </a:spcBef>
              <a:spcAft>
                <a:spcPts val="0"/>
              </a:spcAft>
              <a:buClr>
                <a:srgbClr val="EA5926"/>
              </a:buClr>
              <a:buSzPct val="110000"/>
              <a:buFont typeface="+mj-lt"/>
              <a:buAutoNum type="arabicPeriod" startAt="5"/>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050" name="Picture 2" descr="10 ways in which Coronavirus is likely to change business mod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969" y="4980373"/>
            <a:ext cx="3209236" cy="187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816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338F99-7A6E-4B1A-BFF7-A9D6B31A432E}"/>
              </a:ext>
            </a:extLst>
          </p:cNvPr>
          <p:cNvPicPr>
            <a:picLocks noChangeAspect="1"/>
          </p:cNvPicPr>
          <p:nvPr/>
        </p:nvPicPr>
        <p:blipFill>
          <a:blip r:embed="rId3"/>
          <a:stretch>
            <a:fillRect/>
          </a:stretch>
        </p:blipFill>
        <p:spPr>
          <a:xfrm>
            <a:off x="7285475" y="304869"/>
            <a:ext cx="1153132" cy="768755"/>
          </a:xfrm>
          <a:prstGeom prst="rect">
            <a:avLst/>
          </a:prstGeom>
        </p:spPr>
      </p:pic>
      <p:sp>
        <p:nvSpPr>
          <p:cNvPr id="9" name="Content Placeholder 2"/>
          <p:cNvSpPr>
            <a:spLocks noGrp="1"/>
          </p:cNvSpPr>
          <p:nvPr>
            <p:ph idx="1"/>
          </p:nvPr>
        </p:nvSpPr>
        <p:spPr>
          <a:xfrm>
            <a:off x="215536" y="1303903"/>
            <a:ext cx="4729326" cy="5376672"/>
          </a:xfrm>
        </p:spPr>
        <p:txBody>
          <a:bodyPr>
            <a:normAutofit/>
          </a:bodyPr>
          <a:lstStyle/>
          <a:p>
            <a:pPr marL="0" indent="-182880">
              <a:lnSpc>
                <a:spcPct val="120000"/>
              </a:lnSpc>
              <a:spcBef>
                <a:spcPts val="0"/>
              </a:spcBef>
              <a:buSzPct val="90000"/>
              <a:buFont typeface="+mj-lt"/>
              <a:buAutoNum type="arabicPeriod"/>
            </a:pPr>
            <a:r>
              <a:rPr lang="en-US" sz="1200" dirty="0">
                <a:latin typeface="Calibri" panose="020F0502020204030204" pitchFamily="34" charset="0"/>
                <a:cs typeface="Calibri" panose="020F0502020204030204" pitchFamily="34" charset="0"/>
              </a:rPr>
              <a:t>Staff uses </a:t>
            </a:r>
            <a:r>
              <a:rPr lang="en-US" sz="1200" dirty="0">
                <a:solidFill>
                  <a:srgbClr val="EA5926"/>
                </a:solidFill>
                <a:latin typeface="Calibri" panose="020F0502020204030204" pitchFamily="34" charset="0"/>
                <a:cs typeface="Calibri" panose="020F0502020204030204" pitchFamily="34" charset="0"/>
              </a:rPr>
              <a:t>social media</a:t>
            </a:r>
            <a:r>
              <a:rPr lang="en-US" sz="1200" dirty="0">
                <a:latin typeface="Calibri" panose="020F0502020204030204" pitchFamily="34" charset="0"/>
                <a:cs typeface="Calibri" panose="020F0502020204030204" pitchFamily="34" charset="0"/>
              </a:rPr>
              <a:t>, especially Facebook &amp; GoFundMe, to encourage </a:t>
            </a:r>
            <a:r>
              <a:rPr lang="en-US" sz="1200" dirty="0">
                <a:solidFill>
                  <a:srgbClr val="EA5C2A"/>
                </a:solidFill>
                <a:latin typeface="Calibri" panose="020F0502020204030204" pitchFamily="34" charset="0"/>
                <a:cs typeface="Calibri" panose="020F0502020204030204" pitchFamily="34" charset="0"/>
              </a:rPr>
              <a:t>involvement &amp; donations. More and more donations are coming in online from social media</a:t>
            </a:r>
            <a:r>
              <a:rPr lang="en-US" sz="1200" dirty="0">
                <a:latin typeface="Calibri" panose="020F0502020204030204" pitchFamily="34" charset="0"/>
                <a:cs typeface="Calibri" panose="020F0502020204030204" pitchFamily="34" charset="0"/>
              </a:rPr>
              <a:t>.  A Board member wonders whether this raises any legal issues.</a:t>
            </a:r>
          </a:p>
          <a:p>
            <a:pPr marL="0" indent="0" defTabSz="0">
              <a:lnSpc>
                <a:spcPct val="120000"/>
              </a:lnSpc>
              <a:spcBef>
                <a:spcPts val="0"/>
              </a:spcBef>
              <a:buSzPct val="90000"/>
              <a:buFont typeface="+mj-lt"/>
              <a:buAutoNum type="arabicPeriod"/>
            </a:pPr>
            <a:endParaRPr lang="en-US" sz="1000" dirty="0">
              <a:latin typeface="Calibri" panose="020F0502020204030204" pitchFamily="34" charset="0"/>
              <a:cs typeface="Calibri" panose="020F0502020204030204" pitchFamily="34" charset="0"/>
            </a:endParaRPr>
          </a:p>
          <a:p>
            <a:pPr marL="0" indent="0" defTabSz="0">
              <a:lnSpc>
                <a:spcPct val="120000"/>
              </a:lnSpc>
              <a:spcBef>
                <a:spcPts val="0"/>
              </a:spcBef>
              <a:buSzPct val="90000"/>
              <a:buFont typeface="+mj-lt"/>
              <a:buAutoNum type="arabicPeriod"/>
            </a:pPr>
            <a:r>
              <a:rPr lang="en-US" sz="1200" dirty="0">
                <a:latin typeface="Calibri" panose="020F0502020204030204" pitchFamily="34" charset="0"/>
                <a:cs typeface="Calibri" panose="020F0502020204030204" pitchFamily="34" charset="0"/>
              </a:rPr>
              <a:t>  The nonprofit received a </a:t>
            </a:r>
            <a:r>
              <a:rPr lang="en-US" sz="1200" dirty="0">
                <a:solidFill>
                  <a:srgbClr val="EA5C2A"/>
                </a:solidFill>
                <a:latin typeface="Calibri" panose="020F0502020204030204" pitchFamily="34" charset="0"/>
                <a:cs typeface="Calibri" panose="020F0502020204030204" pitchFamily="34" charset="0"/>
              </a:rPr>
              <a:t>large gift from a donor last year, earmarked for a special new project. </a:t>
            </a:r>
            <a:r>
              <a:rPr lang="en-US" sz="1200" dirty="0">
                <a:latin typeface="Calibri" panose="020F0502020204030204" pitchFamily="34" charset="0"/>
                <a:cs typeface="Calibri" panose="020F0502020204030204" pitchFamily="34" charset="0"/>
              </a:rPr>
              <a:t>The funded project never materialized since insufficient funds were raised and the donated money remains unspent.  The nonprofit would like to </a:t>
            </a:r>
            <a:r>
              <a:rPr lang="en-US" sz="1200" dirty="0">
                <a:solidFill>
                  <a:srgbClr val="EA5C2A"/>
                </a:solidFill>
                <a:latin typeface="Calibri" panose="020F0502020204030204" pitchFamily="34" charset="0"/>
                <a:cs typeface="Calibri" panose="020F0502020204030204" pitchFamily="34" charset="0"/>
              </a:rPr>
              <a:t>spend the remaining money on a new, different initiative.</a:t>
            </a:r>
            <a:r>
              <a:rPr lang="en-US" sz="1200" dirty="0">
                <a:latin typeface="Calibri" panose="020F0502020204030204" pitchFamily="34" charset="0"/>
                <a:cs typeface="Calibri" panose="020F0502020204030204" pitchFamily="34" charset="0"/>
              </a:rPr>
              <a:t> Can they? What should the Board do?</a:t>
            </a:r>
          </a:p>
          <a:p>
            <a:pPr marL="0" indent="0" defTabSz="0">
              <a:lnSpc>
                <a:spcPct val="120000"/>
              </a:lnSpc>
              <a:spcBef>
                <a:spcPts val="0"/>
              </a:spcBef>
              <a:buSzPct val="90000"/>
              <a:buFont typeface="+mj-lt"/>
              <a:buAutoNum type="arabicPeriod"/>
            </a:pPr>
            <a:endParaRPr lang="en-US" sz="1000" dirty="0">
              <a:latin typeface="Calibri" panose="020F0502020204030204" pitchFamily="34" charset="0"/>
              <a:cs typeface="Calibri" panose="020F0502020204030204" pitchFamily="34" charset="0"/>
            </a:endParaRPr>
          </a:p>
          <a:p>
            <a:pPr marL="0" indent="0" defTabSz="0">
              <a:lnSpc>
                <a:spcPct val="120000"/>
              </a:lnSpc>
              <a:spcBef>
                <a:spcPts val="0"/>
              </a:spcBef>
              <a:buSzPct val="100000"/>
              <a:buFont typeface="+mj-lt"/>
              <a:buAutoNum type="arabicPeriod"/>
            </a:pPr>
            <a:r>
              <a:rPr lang="en-US" sz="1200" dirty="0">
                <a:latin typeface="Calibri" panose="020F0502020204030204" pitchFamily="34" charset="0"/>
                <a:cs typeface="Calibri" panose="020F0502020204030204" pitchFamily="34" charset="0"/>
              </a:rPr>
              <a:t>  The Executive Director is thrilled to report to the Board that an </a:t>
            </a:r>
            <a:r>
              <a:rPr lang="en-US" sz="1200" dirty="0">
                <a:solidFill>
                  <a:srgbClr val="EA5926"/>
                </a:solidFill>
                <a:latin typeface="Calibri" panose="020F0502020204030204" pitchFamily="34" charset="0"/>
                <a:cs typeface="Calibri" panose="020F0502020204030204" pitchFamily="34" charset="0"/>
              </a:rPr>
              <a:t>anonymous donor </a:t>
            </a:r>
            <a:r>
              <a:rPr lang="en-US" sz="1200" dirty="0">
                <a:latin typeface="Calibri" panose="020F0502020204030204" pitchFamily="34" charset="0"/>
                <a:cs typeface="Calibri" panose="020F0502020204030204" pitchFamily="34" charset="0"/>
              </a:rPr>
              <a:t>is contemplating a $1,000,000 gift to help with building renovations. The donor’s condition is that NO ONE knows who makes the gift. As a 501(c)(3) non-profit public charity, must the Board know the name of the anonymous donor?</a:t>
            </a:r>
          </a:p>
          <a:p>
            <a:pPr marL="0" indent="0" defTabSz="0">
              <a:lnSpc>
                <a:spcPct val="120000"/>
              </a:lnSpc>
              <a:spcBef>
                <a:spcPts val="0"/>
              </a:spcBef>
              <a:buSzPct val="90000"/>
              <a:buFont typeface="+mj-lt"/>
              <a:buAutoNum type="arabicPeriod"/>
            </a:pPr>
            <a:endParaRPr lang="en-US" sz="1000" dirty="0">
              <a:latin typeface="Calibri" panose="020F0502020204030204" pitchFamily="34" charset="0"/>
              <a:cs typeface="Calibri" panose="020F0502020204030204" pitchFamily="34" charset="0"/>
            </a:endParaRPr>
          </a:p>
          <a:p>
            <a:pPr marL="0" indent="0" defTabSz="0">
              <a:lnSpc>
                <a:spcPct val="120000"/>
              </a:lnSpc>
              <a:spcBef>
                <a:spcPts val="0"/>
              </a:spcBef>
              <a:buSzPct val="110000"/>
              <a:buFont typeface="+mj-lt"/>
              <a:buAutoNum type="arabicPeriod"/>
            </a:pPr>
            <a:r>
              <a:rPr lang="en-US" sz="1200" dirty="0">
                <a:solidFill>
                  <a:prstClr val="black"/>
                </a:solidFill>
                <a:latin typeface="Calibri" panose="020F0502020204030204" pitchFamily="34" charset="0"/>
                <a:cs typeface="Calibri" panose="020F0502020204030204" pitchFamily="34" charset="0"/>
              </a:rPr>
              <a:t>You serve on the Board of a (501)(c)(3) sports nonprofit that runs youth basketball leagues. The nonprofit rents the gym for parties. The bookkeeper says that party rental fees further the basketball program, maintain the gym &amp; pay staff. A new Board member asks, “Should we do this? Won’t it result in </a:t>
            </a:r>
            <a:r>
              <a:rPr lang="en-US" sz="1200" dirty="0">
                <a:solidFill>
                  <a:srgbClr val="EA5926"/>
                </a:solidFill>
                <a:latin typeface="Calibri" panose="020F0502020204030204" pitchFamily="34" charset="0"/>
                <a:cs typeface="Calibri" panose="020F0502020204030204" pitchFamily="34" charset="0"/>
              </a:rPr>
              <a:t>Unrelated Business Income Tax?”</a:t>
            </a:r>
          </a:p>
          <a:p>
            <a:pPr marL="0" indent="0" defTabSz="0">
              <a:lnSpc>
                <a:spcPct val="120000"/>
              </a:lnSpc>
              <a:spcBef>
                <a:spcPts val="0"/>
              </a:spcBef>
              <a:buSzPct val="110000"/>
              <a:buFont typeface="+mj-lt"/>
              <a:buAutoNum type="arabicPeriod"/>
            </a:pPr>
            <a:endParaRPr lang="en-US" sz="1200" dirty="0">
              <a:latin typeface="Calibri" panose="020F0502020204030204" pitchFamily="34" charset="0"/>
              <a:cs typeface="Calibri" panose="020F0502020204030204" pitchFamily="34" charset="0"/>
            </a:endParaRPr>
          </a:p>
          <a:p>
            <a:pPr marL="0" indent="0" defTabSz="0">
              <a:lnSpc>
                <a:spcPct val="120000"/>
              </a:lnSpc>
              <a:spcBef>
                <a:spcPts val="0"/>
              </a:spcBef>
              <a:buClr>
                <a:srgbClr val="EA5926"/>
              </a:buClr>
              <a:buSzPct val="110000"/>
              <a:buNone/>
            </a:pPr>
            <a:endParaRPr lang="en-US" sz="1200" b="1" dirty="0">
              <a:solidFill>
                <a:srgbClr val="EA5926"/>
              </a:solidFill>
              <a:latin typeface="Calibri" panose="020F0502020204030204" pitchFamily="34" charset="0"/>
              <a:cs typeface="Calibri" panose="020F0502020204030204" pitchFamily="34" charset="0"/>
            </a:endParaRPr>
          </a:p>
          <a:p>
            <a:pPr marL="0" indent="0" defTabSz="0">
              <a:lnSpc>
                <a:spcPct val="120000"/>
              </a:lnSpc>
              <a:spcBef>
                <a:spcPts val="0"/>
              </a:spcBef>
              <a:buClr>
                <a:srgbClr val="EA5926"/>
              </a:buClr>
              <a:buSzPct val="110000"/>
              <a:buFont typeface="+mj-lt"/>
              <a:buAutoNum type="arabicPeriod"/>
            </a:pPr>
            <a:endParaRPr lang="en-US" sz="1200" dirty="0">
              <a:latin typeface="Calibri" panose="020F0502020204030204" pitchFamily="34" charset="0"/>
              <a:cs typeface="Calibri" panose="020F0502020204030204" pitchFamily="34" charset="0"/>
            </a:endParaRPr>
          </a:p>
        </p:txBody>
      </p:sp>
      <p:sp>
        <p:nvSpPr>
          <p:cNvPr id="11" name="Title 1"/>
          <p:cNvSpPr>
            <a:spLocks noGrp="1"/>
          </p:cNvSpPr>
          <p:nvPr>
            <p:ph type="title" idx="4294967295"/>
          </p:nvPr>
        </p:nvSpPr>
        <p:spPr>
          <a:xfrm>
            <a:off x="285750" y="304800"/>
            <a:ext cx="8018463" cy="1165225"/>
          </a:xfrm>
        </p:spPr>
        <p:txBody>
          <a:bodyPr>
            <a:normAutofit/>
          </a:bodyPr>
          <a:lstStyle/>
          <a:p>
            <a:r>
              <a:rPr lang="en-US" sz="3200" b="1" dirty="0">
                <a:solidFill>
                  <a:prstClr val="white"/>
                </a:solidFill>
                <a:latin typeface="Calibri" panose="020F0502020204030204" pitchFamily="34" charset="0"/>
                <a:cs typeface="Calibri" panose="020F0502020204030204" pitchFamily="34" charset="0"/>
              </a:rPr>
              <a:t>Scenarios &amp; Cases:</a:t>
            </a:r>
            <a:br>
              <a:rPr lang="en-US" sz="1800" i="1" dirty="0">
                <a:solidFill>
                  <a:prstClr val="white"/>
                </a:solidFill>
                <a:latin typeface="Calibri" panose="020F0502020204030204" pitchFamily="34" charset="0"/>
                <a:cs typeface="Calibri" panose="020F0502020204030204" pitchFamily="34" charset="0"/>
              </a:rPr>
            </a:br>
            <a:r>
              <a:rPr lang="en-US" sz="2000" dirty="0">
                <a:solidFill>
                  <a:schemeClr val="accent6">
                    <a:lumMod val="40000"/>
                    <a:lumOff val="60000"/>
                  </a:schemeClr>
                </a:solidFill>
                <a:latin typeface="Calibri" panose="020F0502020204030204" pitchFamily="34" charset="0"/>
                <a:cs typeface="Calibri" panose="020F0502020204030204" pitchFamily="34" charset="0"/>
              </a:rPr>
              <a:t>fundraising &amp; donor accountability</a:t>
            </a:r>
            <a:endParaRPr lang="en-US" sz="2000" dirty="0">
              <a:solidFill>
                <a:schemeClr val="accent6">
                  <a:lumMod val="40000"/>
                  <a:lumOff val="60000"/>
                </a:schemeClr>
              </a:solidFill>
            </a:endParaRPr>
          </a:p>
        </p:txBody>
      </p:sp>
      <p:sp>
        <p:nvSpPr>
          <p:cNvPr id="6" name="Rectangle 5">
            <a:extLst>
              <a:ext uri="{FF2B5EF4-FFF2-40B4-BE49-F238E27FC236}">
                <a16:creationId xmlns:a16="http://schemas.microsoft.com/office/drawing/2014/main" id="{DB7FE799-1B15-44DE-84C7-8EB5A8628024}"/>
              </a:ext>
            </a:extLst>
          </p:cNvPr>
          <p:cNvSpPr/>
          <p:nvPr/>
        </p:nvSpPr>
        <p:spPr>
          <a:xfrm>
            <a:off x="4944862" y="1303903"/>
            <a:ext cx="3835154" cy="4548938"/>
          </a:xfrm>
          <a:prstGeom prst="rect">
            <a:avLst/>
          </a:prstGeom>
        </p:spPr>
        <p:txBody>
          <a:bodyPr wrap="square">
            <a:spAutoFit/>
          </a:bodyPr>
          <a:lstStyle/>
          <a:p>
            <a:pPr marL="45720" marR="0" lvl="0" indent="-228600" algn="l" defTabSz="457200" rtl="0" eaLnBrk="1" fontAlgn="auto" latinLnBrk="0" hangingPunct="1">
              <a:lnSpc>
                <a:spcPct val="120000"/>
              </a:lnSpc>
              <a:spcBef>
                <a:spcPts val="0"/>
              </a:spcBef>
              <a:spcAft>
                <a:spcPts val="0"/>
              </a:spcAft>
              <a:buClrTx/>
              <a:buSzPct val="90000"/>
              <a:buFont typeface="+mj-lt"/>
              <a:buAutoNum type="arabicPeriod" startAt="5"/>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Board member purchases </a:t>
            </a:r>
            <a:r>
              <a:rPr kumimoji="0" lang="en-US" sz="1200" b="0" i="0" u="none" strike="noStrike" kern="1200" cap="none" spc="0" normalizeH="0" baseline="0" noProof="0" dirty="0">
                <a:ln>
                  <a:noFill/>
                </a:ln>
                <a:solidFill>
                  <a:srgbClr val="EA5926"/>
                </a:solidFill>
                <a:effectLst/>
                <a:uLnTx/>
                <a:uFillTx/>
                <a:latin typeface="Calibri" panose="020F0502020204030204" pitchFamily="34" charset="0"/>
                <a:ea typeface="+mn-ea"/>
                <a:cs typeface="Calibri" panose="020F0502020204030204" pitchFamily="34" charset="0"/>
              </a:rPr>
              <a:t>a significant auction item</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the nonprofit’s event, on their credit card. </a:t>
            </a:r>
            <a:b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next day the Board member </a:t>
            </a:r>
            <a:r>
              <a:rPr kumimoji="0" lang="en-US" sz="1200" b="0" i="0" u="none" strike="noStrike" kern="1200" cap="none" spc="0" normalizeH="0" baseline="0" noProof="0" dirty="0">
                <a:ln>
                  <a:noFill/>
                </a:ln>
                <a:solidFill>
                  <a:srgbClr val="EA5926"/>
                </a:solidFill>
                <a:effectLst/>
                <a:uLnTx/>
                <a:uFillTx/>
                <a:latin typeface="Calibri" panose="020F0502020204030204" pitchFamily="34" charset="0"/>
                <a:ea typeface="+mn-ea"/>
                <a:cs typeface="Calibri" panose="020F0502020204030204" pitchFamily="34" charset="0"/>
              </a:rPr>
              <a:t>returns the item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the nonprofit, telling the Executive Director they want a </a:t>
            </a:r>
            <a:r>
              <a:rPr kumimoji="0" lang="en-US" sz="1200" b="0" i="0" u="none" strike="noStrike" kern="1200" cap="none" spc="0" normalizeH="0" baseline="0" noProof="0" dirty="0">
                <a:ln>
                  <a:noFill/>
                </a:ln>
                <a:solidFill>
                  <a:srgbClr val="EA5926"/>
                </a:solidFill>
                <a:effectLst/>
                <a:uLnTx/>
                <a:uFillTx/>
                <a:latin typeface="Calibri" panose="020F0502020204030204" pitchFamily="34" charset="0"/>
                <a:ea typeface="+mn-ea"/>
                <a:cs typeface="Calibri" panose="020F0502020204030204" pitchFamily="34" charset="0"/>
              </a:rPr>
              <a:t>refund</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on their credit card charge.</a:t>
            </a:r>
            <a:b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Executive Director calls the Board Chair for help.</a:t>
            </a:r>
          </a:p>
          <a:p>
            <a:pPr marL="45720" marR="0" lvl="0" indent="-228600" algn="l" defTabSz="457200" rtl="0" eaLnBrk="1" fontAlgn="auto" latinLnBrk="0" hangingPunct="1">
              <a:lnSpc>
                <a:spcPct val="120000"/>
              </a:lnSpc>
              <a:spcBef>
                <a:spcPts val="0"/>
              </a:spcBef>
              <a:spcAft>
                <a:spcPts val="0"/>
              </a:spcAft>
              <a:buClrTx/>
              <a:buSzPct val="90000"/>
              <a:buFont typeface="+mj-lt"/>
              <a:buAutoNum type="arabicPeriod" startAt="5"/>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 marR="0" lvl="0" indent="-228600" algn="l" defTabSz="457200" rtl="0" eaLnBrk="1" fontAlgn="auto" latinLnBrk="0" hangingPunct="1">
              <a:lnSpc>
                <a:spcPct val="120000"/>
              </a:lnSpc>
              <a:spcBef>
                <a:spcPts val="0"/>
              </a:spcBef>
              <a:spcAft>
                <a:spcPts val="0"/>
              </a:spcAft>
              <a:buClrTx/>
              <a:buSzPct val="90000"/>
              <a:buFont typeface="+mj-lt"/>
              <a:buAutoNum type="arabicPeriod" startAt="5"/>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donor makes a $1,000,000 </a:t>
            </a:r>
            <a:r>
              <a:rPr kumimoji="0" lang="en-US" sz="1200" b="0" i="0" u="none" strike="noStrike" kern="1200" cap="none" spc="0" normalizeH="0" baseline="0" noProof="0" dirty="0">
                <a:ln>
                  <a:noFill/>
                </a:ln>
                <a:solidFill>
                  <a:srgbClr val="EA5926"/>
                </a:solidFill>
                <a:effectLst/>
                <a:uLnTx/>
                <a:uFillTx/>
                <a:latin typeface="Calibri" panose="020F0502020204030204" pitchFamily="34" charset="0"/>
                <a:ea typeface="+mn-ea"/>
                <a:cs typeface="Calibri" panose="020F0502020204030204" pitchFamily="34" charset="0"/>
              </a:rPr>
              <a:t>challenge pledge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the nonprofit’s first $10,000,000 capital campaign, to entice other donors to give. </a:t>
            </a:r>
            <a:b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-This is a </a:t>
            </a:r>
            <a:r>
              <a:rPr kumimoji="0" lang="en-US" sz="1200" b="0" i="0" u="none" strike="noStrike" kern="1200" cap="none" spc="0" normalizeH="0" baseline="0" noProof="0" dirty="0">
                <a:ln>
                  <a:noFill/>
                </a:ln>
                <a:solidFill>
                  <a:srgbClr val="EA5926"/>
                </a:solidFill>
                <a:effectLst/>
                <a:uLnTx/>
                <a:uFillTx/>
                <a:latin typeface="Calibri" panose="020F0502020204030204" pitchFamily="34" charset="0"/>
                <a:ea typeface="+mn-ea"/>
                <a:cs typeface="Calibri" panose="020F0502020204030204" pitchFamily="34" charset="0"/>
              </a:rPr>
              <a:t>huge, extraordinary gift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 this nonprofit. </a:t>
            </a:r>
            <a:b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-There is a large </a:t>
            </a:r>
            <a:r>
              <a:rPr kumimoji="0" lang="en-US" sz="1200" b="0" i="0" u="none" strike="noStrike" kern="1200" cap="none" spc="0" normalizeH="0" baseline="0" noProof="0" dirty="0">
                <a:ln>
                  <a:noFill/>
                </a:ln>
                <a:solidFill>
                  <a:srgbClr val="EA5926"/>
                </a:solidFill>
                <a:effectLst/>
                <a:uLnTx/>
                <a:uFillTx/>
                <a:latin typeface="Calibri" panose="020F0502020204030204" pitchFamily="34" charset="0"/>
                <a:ea typeface="+mn-ea"/>
                <a:cs typeface="Calibri" panose="020F0502020204030204" pitchFamily="34" charset="0"/>
              </a:rPr>
              <a:t>publicity</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event to kick off the campaign &amp; </a:t>
            </a:r>
            <a:r>
              <a:rPr kumimoji="0" lang="en-US" sz="1200" b="0" i="0" u="none" strike="noStrike" kern="1200" cap="none" spc="0" normalizeH="0" baseline="0" noProof="0" dirty="0">
                <a:ln>
                  <a:noFill/>
                </a:ln>
                <a:solidFill>
                  <a:srgbClr val="EA5926"/>
                </a:solidFill>
                <a:effectLst/>
                <a:uLnTx/>
                <a:uFillTx/>
                <a:latin typeface="Calibri" panose="020F0502020204030204" pitchFamily="34" charset="0"/>
                <a:ea typeface="+mn-ea"/>
                <a:cs typeface="Calibri" panose="020F0502020204030204" pitchFamily="34" charset="0"/>
              </a:rPr>
              <a:t>announce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challenge gift.</a:t>
            </a:r>
            <a:b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-After 2 years of fundraising, the goal has been met &amp; all other donors’ gifts have been received.  </a:t>
            </a:r>
            <a:b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a:t>
            </a:r>
            <a:r>
              <a:rPr kumimoji="0" lang="en-US" sz="1200" b="0" i="0" u="none" strike="noStrike" kern="1200" cap="none" spc="0" normalizeH="0" baseline="0" noProof="0" dirty="0">
                <a:ln>
                  <a:noFill/>
                </a:ln>
                <a:solidFill>
                  <a:srgbClr val="EA5926"/>
                </a:solidFill>
                <a:effectLst/>
                <a:uLnTx/>
                <a:uFillTx/>
                <a:latin typeface="Calibri" panose="020F0502020204030204" pitchFamily="34" charset="0"/>
                <a:ea typeface="+mn-ea"/>
                <a:cs typeface="Calibri" panose="020F0502020204030204" pitchFamily="34" charset="0"/>
              </a:rPr>
              <a:t>construction</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has begun. </a:t>
            </a:r>
            <a:b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a:t>
            </a:r>
            <a:r>
              <a:rPr kumimoji="0" lang="en-US" sz="1200" b="0" i="0" u="none" strike="noStrike" kern="1200" cap="none" spc="0" normalizeH="0" baseline="0" noProof="0" dirty="0">
                <a:ln>
                  <a:noFill/>
                </a:ln>
                <a:solidFill>
                  <a:srgbClr val="EA5926"/>
                </a:solidFill>
                <a:effectLst/>
                <a:uLnTx/>
                <a:uFillTx/>
                <a:latin typeface="Calibri" panose="020F0502020204030204" pitchFamily="34" charset="0"/>
                <a:ea typeface="+mn-ea"/>
                <a:cs typeface="Calibri" panose="020F0502020204030204" pitchFamily="34" charset="0"/>
              </a:rPr>
              <a:t>challenge donor refuses to pay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their pledge. </a:t>
            </a:r>
            <a:b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Board has to decide how to pursue this.</a:t>
            </a:r>
          </a:p>
          <a:p>
            <a:pPr marL="45720" marR="0" lvl="0" indent="-228600" algn="l" defTabSz="457200" rtl="0" eaLnBrk="1" fontAlgn="auto" latinLnBrk="0" hangingPunct="1">
              <a:lnSpc>
                <a:spcPct val="120000"/>
              </a:lnSpc>
              <a:spcBef>
                <a:spcPts val="0"/>
              </a:spcBef>
              <a:spcAft>
                <a:spcPts val="0"/>
              </a:spcAft>
              <a:buClrTx/>
              <a:buSzPct val="90000"/>
              <a:buFont typeface="+mj-lt"/>
              <a:buAutoNum type="arabicPeriod" startAt="5"/>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26" name="Picture 2" descr="8 Ways to Find Major Donors for Your Small Nonprofit - Get Fully Funded">
            <a:extLst>
              <a:ext uri="{FF2B5EF4-FFF2-40B4-BE49-F238E27FC236}">
                <a16:creationId xmlns:a16="http://schemas.microsoft.com/office/drawing/2014/main" id="{3F756DBE-9528-475D-8660-B57F6A760A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7251" y="5338574"/>
            <a:ext cx="2011953" cy="1342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Protect Your Nonprofit From Controversial Donors">
            <a:extLst>
              <a:ext uri="{FF2B5EF4-FFF2-40B4-BE49-F238E27FC236}">
                <a16:creationId xmlns:a16="http://schemas.microsoft.com/office/drawing/2014/main" id="{15D7F02D-7FAE-488F-945E-A06CA7E86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0050" y="5338573"/>
            <a:ext cx="2147201" cy="134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892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82215" y="1349588"/>
            <a:ext cx="4191000" cy="5238836"/>
          </a:xfrm>
        </p:spPr>
        <p:txBody>
          <a:bodyPr>
            <a:normAutofit/>
          </a:bodyPr>
          <a:lstStyle/>
          <a:p>
            <a:pPr marL="0">
              <a:lnSpc>
                <a:spcPct val="120000"/>
              </a:lnSpc>
              <a:spcBef>
                <a:spcPts val="0"/>
              </a:spcBef>
              <a:buSzPct val="100000"/>
              <a:buFont typeface="+mj-lt"/>
              <a:buAutoNum type="arabicPeriod"/>
            </a:pPr>
            <a:r>
              <a:rPr lang="en-US" sz="1200" dirty="0">
                <a:latin typeface="Calibri" panose="020F0502020204030204" pitchFamily="34" charset="0"/>
                <a:cs typeface="Calibri" panose="020F0502020204030204" pitchFamily="34" charset="0"/>
              </a:rPr>
              <a:t> The nonprofit’s 100+ person staff quickly adapted work patterns during COVID.  Administrative staff </a:t>
            </a:r>
            <a:r>
              <a:rPr lang="en-US" sz="1200" dirty="0">
                <a:solidFill>
                  <a:srgbClr val="EB6231"/>
                </a:solidFill>
                <a:latin typeface="Calibri" panose="020F0502020204030204" pitchFamily="34" charset="0"/>
                <a:cs typeface="Calibri" panose="020F0502020204030204" pitchFamily="34" charset="0"/>
              </a:rPr>
              <a:t>worked remotely from home, and direct service staff took full precautions while working face to face with clients</a:t>
            </a:r>
            <a:r>
              <a:rPr lang="en-US" sz="1200" dirty="0">
                <a:latin typeface="Calibri" panose="020F0502020204030204" pitchFamily="34" charset="0"/>
                <a:cs typeface="Calibri" panose="020F0502020204030204" pitchFamily="34" charset="0"/>
              </a:rPr>
              <a:t>. Staff held weekly Zoom  coordination calls; monthly committee meetings; and quarterly Board meetings. Currently, some administrative staff have </a:t>
            </a:r>
            <a:r>
              <a:rPr lang="en-US" sz="1200" dirty="0">
                <a:solidFill>
                  <a:srgbClr val="EB6231"/>
                </a:solidFill>
                <a:latin typeface="Calibri" panose="020F0502020204030204" pitchFamily="34" charset="0"/>
                <a:cs typeface="Calibri" panose="020F0502020204030204" pitchFamily="34" charset="0"/>
              </a:rPr>
              <a:t>r</a:t>
            </a:r>
            <a:r>
              <a:rPr lang="en-US" sz="1200" dirty="0">
                <a:solidFill>
                  <a:srgbClr val="EB6535"/>
                </a:solidFill>
                <a:latin typeface="Calibri" panose="020F0502020204030204" pitchFamily="34" charset="0"/>
                <a:cs typeface="Calibri" panose="020F0502020204030204" pitchFamily="34" charset="0"/>
              </a:rPr>
              <a:t>et</a:t>
            </a:r>
            <a:r>
              <a:rPr lang="en-US" sz="1200" dirty="0">
                <a:solidFill>
                  <a:srgbClr val="EB6231"/>
                </a:solidFill>
                <a:latin typeface="Calibri" panose="020F0502020204030204" pitchFamily="34" charset="0"/>
                <a:cs typeface="Calibri" panose="020F0502020204030204" pitchFamily="34" charset="0"/>
              </a:rPr>
              <a:t>urned to the office</a:t>
            </a:r>
            <a:r>
              <a:rPr lang="en-US" sz="1200" dirty="0">
                <a:latin typeface="Calibri" panose="020F0502020204030204" pitchFamily="34" charset="0"/>
                <a:cs typeface="Calibri" panose="020F0502020204030204" pitchFamily="34" charset="0"/>
              </a:rPr>
              <a:t>; but some would rather continue working remotely. </a:t>
            </a:r>
          </a:p>
          <a:p>
            <a:pPr marL="0" indent="0">
              <a:lnSpc>
                <a:spcPct val="120000"/>
              </a:lnSpc>
              <a:spcBef>
                <a:spcPts val="0"/>
              </a:spcBef>
              <a:buSzPct val="100000"/>
              <a:buNone/>
            </a:pPr>
            <a:r>
              <a:rPr lang="en-US" sz="1200" dirty="0">
                <a:latin typeface="Calibri" panose="020F0502020204030204" pitchFamily="34" charset="0"/>
                <a:cs typeface="Calibri" panose="020F0502020204030204" pitchFamily="34" charset="0"/>
              </a:rPr>
              <a:t>      The Executive Director is concerned about the </a:t>
            </a:r>
            <a:r>
              <a:rPr lang="en-US" sz="1200" dirty="0">
                <a:solidFill>
                  <a:srgbClr val="EB6535"/>
                </a:solidFill>
                <a:latin typeface="Calibri" panose="020F0502020204030204" pitchFamily="34" charset="0"/>
                <a:cs typeface="Calibri" panose="020F0502020204030204" pitchFamily="34" charset="0"/>
              </a:rPr>
              <a:t>growing divide </a:t>
            </a:r>
            <a:r>
              <a:rPr lang="en-US" sz="1200" dirty="0">
                <a:latin typeface="Calibri" panose="020F0502020204030204" pitchFamily="34" charset="0"/>
                <a:cs typeface="Calibri" panose="020F0502020204030204" pitchFamily="34" charset="0"/>
              </a:rPr>
              <a:t>between direct service staff and administrative staff; along with </a:t>
            </a:r>
            <a:r>
              <a:rPr lang="en-US" sz="1200" dirty="0">
                <a:solidFill>
                  <a:srgbClr val="EB6535"/>
                </a:solidFill>
                <a:latin typeface="Calibri" panose="020F0502020204030204" pitchFamily="34" charset="0"/>
                <a:cs typeface="Calibri" panose="020F0502020204030204" pitchFamily="34" charset="0"/>
              </a:rPr>
              <a:t>decreasing productivity, synergy and accountability. </a:t>
            </a:r>
            <a:r>
              <a:rPr lang="en-US" sz="1200" dirty="0">
                <a:latin typeface="Calibri" panose="020F0502020204030204" pitchFamily="34" charset="0"/>
                <a:cs typeface="Calibri" panose="020F0502020204030204" pitchFamily="34" charset="0"/>
              </a:rPr>
              <a:t>The Executive Director would like to bring all staff back onsite safely.  Administrative staff point out that </a:t>
            </a:r>
            <a:r>
              <a:rPr lang="en-US" sz="1200" dirty="0">
                <a:solidFill>
                  <a:srgbClr val="EB6535"/>
                </a:solidFill>
                <a:latin typeface="Calibri" panose="020F0502020204030204" pitchFamily="34" charset="0"/>
                <a:cs typeface="Calibri" panose="020F0502020204030204" pitchFamily="34" charset="0"/>
              </a:rPr>
              <a:t>worldwide, employers  have adapted to flexible remote work,</a:t>
            </a:r>
            <a:r>
              <a:rPr lang="en-US" sz="1200" dirty="0">
                <a:latin typeface="Calibri" panose="020F0502020204030204" pitchFamily="34" charset="0"/>
                <a:cs typeface="Calibri" panose="020F0502020204030204" pitchFamily="34" charset="0"/>
              </a:rPr>
              <a:t> and nonprofits need to do so, or lose experienced employees.  </a:t>
            </a:r>
          </a:p>
          <a:p>
            <a:pPr marL="0" indent="0">
              <a:lnSpc>
                <a:spcPct val="120000"/>
              </a:lnSpc>
              <a:spcBef>
                <a:spcPts val="0"/>
              </a:spcBef>
              <a:buSzPct val="100000"/>
              <a:buNone/>
            </a:pPr>
            <a:r>
              <a:rPr lang="en-US" sz="1200" dirty="0">
                <a:latin typeface="Calibri" panose="020F0502020204030204" pitchFamily="34" charset="0"/>
                <a:cs typeface="Calibri" panose="020F0502020204030204" pitchFamily="34" charset="0"/>
              </a:rPr>
              <a:t>      What is the Board’s role here?</a:t>
            </a:r>
          </a:p>
          <a:p>
            <a:pPr marL="0" indent="0">
              <a:lnSpc>
                <a:spcPct val="120000"/>
              </a:lnSpc>
              <a:buNone/>
            </a:pPr>
            <a:endParaRPr lang="en-US" sz="1200" dirty="0">
              <a:latin typeface="Calibri" panose="020F0502020204030204" pitchFamily="34" charset="0"/>
              <a:cs typeface="Calibri" panose="020F0502020204030204" pitchFamily="34" charset="0"/>
            </a:endParaRPr>
          </a:p>
        </p:txBody>
      </p:sp>
      <p:sp>
        <p:nvSpPr>
          <p:cNvPr id="9" name="Title 1"/>
          <p:cNvSpPr>
            <a:spLocks noGrp="1"/>
          </p:cNvSpPr>
          <p:nvPr>
            <p:ph type="title" idx="4294967295"/>
          </p:nvPr>
        </p:nvSpPr>
        <p:spPr>
          <a:xfrm>
            <a:off x="0" y="309563"/>
            <a:ext cx="8305800" cy="769937"/>
          </a:xfrm>
        </p:spPr>
        <p:txBody>
          <a:bodyPr>
            <a:normAutofit/>
          </a:bodyPr>
          <a:lstStyle/>
          <a:p>
            <a:r>
              <a:rPr lang="en-US" sz="3200" b="1" dirty="0">
                <a:solidFill>
                  <a:schemeClr val="bg1"/>
                </a:solidFill>
                <a:latin typeface="Calibri" panose="020F0502020204030204" pitchFamily="34" charset="0"/>
                <a:cs typeface="Calibri" panose="020F0502020204030204" pitchFamily="34" charset="0"/>
              </a:rPr>
              <a:t>   Scenarios &amp; Cases: </a:t>
            </a:r>
            <a:r>
              <a:rPr lang="en-US" sz="2200" dirty="0">
                <a:solidFill>
                  <a:schemeClr val="accent6">
                    <a:lumMod val="40000"/>
                    <a:lumOff val="60000"/>
                  </a:schemeClr>
                </a:solidFill>
                <a:latin typeface="Calibri" panose="020F0502020204030204" pitchFamily="34" charset="0"/>
                <a:cs typeface="Calibri" panose="020F0502020204030204" pitchFamily="34" charset="0"/>
              </a:rPr>
              <a:t>personnel</a:t>
            </a:r>
            <a:endParaRPr lang="en-US" sz="1200" dirty="0">
              <a:solidFill>
                <a:schemeClr val="accent6">
                  <a:lumMod val="40000"/>
                  <a:lumOff val="60000"/>
                </a:schemeClr>
              </a:solidFill>
            </a:endParaRPr>
          </a:p>
        </p:txBody>
      </p:sp>
      <p:sp>
        <p:nvSpPr>
          <p:cNvPr id="8" name="Content Placeholder 3"/>
          <p:cNvSpPr txBox="1">
            <a:spLocks/>
          </p:cNvSpPr>
          <p:nvPr/>
        </p:nvSpPr>
        <p:spPr>
          <a:xfrm>
            <a:off x="4599464" y="1349588"/>
            <a:ext cx="4362321" cy="53736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0" rtl="0" eaLnBrk="1" fontAlgn="auto" latinLnBrk="0" hangingPunct="1">
              <a:lnSpc>
                <a:spcPct val="120000"/>
              </a:lnSpc>
              <a:spcBef>
                <a:spcPts val="0"/>
              </a:spcBef>
              <a:spcAft>
                <a:spcPts val="0"/>
              </a:spcAft>
              <a:buClrTx/>
              <a:buSzPct val="10000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 The Executive Director admits to the Board Chair that they are finding it difficult to </a:t>
            </a:r>
            <a:r>
              <a:rPr kumimoji="0" lang="en-US" sz="1200" b="0" i="0" u="none" strike="noStrike" kern="1200" cap="none" spc="0" normalizeH="0" baseline="0" noProof="0" dirty="0">
                <a:ln>
                  <a:noFill/>
                </a:ln>
                <a:solidFill>
                  <a:srgbClr val="EA5C2A"/>
                </a:solidFill>
                <a:effectLst/>
                <a:uLnTx/>
                <a:uFillTx/>
                <a:latin typeface="Calibri" panose="020F0502020204030204" pitchFamily="34" charset="0"/>
                <a:ea typeface="+mn-ea"/>
                <a:cs typeface="Calibri" panose="020F0502020204030204" pitchFamily="34" charset="0"/>
              </a:rPr>
              <a:t>monitor and evaluate the quality of staff’s work with constituents,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 much of it is private, conversational and does not have immediate impact. What concerns does the Board need to address?  </a:t>
            </a:r>
          </a:p>
          <a:p>
            <a:pPr marL="0" marR="0" lvl="0" indent="-342900" algn="l" defTabSz="0" rtl="0" eaLnBrk="1" fontAlgn="auto" latinLnBrk="0" hangingPunct="1">
              <a:lnSpc>
                <a:spcPct val="120000"/>
              </a:lnSpc>
              <a:spcBef>
                <a:spcPts val="0"/>
              </a:spcBef>
              <a:spcAft>
                <a:spcPts val="0"/>
              </a:spcAft>
              <a:buClrTx/>
              <a:buSzPct val="100000"/>
              <a:buFont typeface="+mj-lt"/>
              <a:buAutoNum type="arabicPeriod" startAt="3"/>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342900" algn="l" defTabSz="0" rtl="0" eaLnBrk="1" fontAlgn="auto" latinLnBrk="0" hangingPunct="1">
              <a:lnSpc>
                <a:spcPct val="120000"/>
              </a:lnSpc>
              <a:spcBef>
                <a:spcPts val="0"/>
              </a:spcBef>
              <a:spcAft>
                <a:spcPts val="0"/>
              </a:spcAft>
              <a:buClr>
                <a:srgbClr val="EA5926"/>
              </a:buClr>
              <a:buSzPct val="100000"/>
              <a:buFont typeface="+mj-lt"/>
              <a:buAutoNum type="arabicPeriod" startAt="3"/>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30" name="Picture 6" descr="Ten Tips for Back to Work Safety in Post Pandemic | NDS Welln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66146">
            <a:off x="208767" y="5045020"/>
            <a:ext cx="2548568" cy="15928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ETITION for NYCHA Covid-19 Workplace Safety | Coworker.org"/>
          <p:cNvPicPr>
            <a:picLocks noChangeAspect="1" noChangeArrowheads="1"/>
          </p:cNvPicPr>
          <p:nvPr/>
        </p:nvPicPr>
        <p:blipFill rotWithShape="1">
          <a:blip r:embed="rId4">
            <a:extLst>
              <a:ext uri="{28A0092B-C50C-407E-A947-70E740481C1C}">
                <a14:useLocalDpi xmlns:a14="http://schemas.microsoft.com/office/drawing/2010/main" val="0"/>
              </a:ext>
            </a:extLst>
          </a:blip>
          <a:srcRect l="15367" r="18443"/>
          <a:stretch/>
        </p:blipFill>
        <p:spPr bwMode="auto">
          <a:xfrm>
            <a:off x="2952440" y="4666675"/>
            <a:ext cx="2601596" cy="16209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ow nonprofit fundraisers can adapt during COVID-19">
            <a:extLst>
              <a:ext uri="{FF2B5EF4-FFF2-40B4-BE49-F238E27FC236}">
                <a16:creationId xmlns:a16="http://schemas.microsoft.com/office/drawing/2014/main" id="{58313B04-C041-44D8-9A7C-7AC5CF4B60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4585">
            <a:off x="5666271" y="4560916"/>
            <a:ext cx="3085414" cy="197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366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6754FA5-5E71-4F64-A1E1-90772A197466}"/>
              </a:ext>
            </a:extLst>
          </p:cNvPr>
          <p:cNvSpPr txBox="1">
            <a:spLocks/>
          </p:cNvSpPr>
          <p:nvPr/>
        </p:nvSpPr>
        <p:spPr bwMode="auto">
          <a:xfrm>
            <a:off x="779626" y="1799721"/>
            <a:ext cx="7442706" cy="412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eaLnBrk="1" hangingPunct="1">
              <a:spcBef>
                <a:spcPts val="1800"/>
              </a:spcBef>
              <a:buFont typeface="+mj-lt"/>
              <a:buAutoNum type="arabicPeriod"/>
              <a:defRPr/>
            </a:pPr>
            <a:r>
              <a:rPr lang="en-US" sz="2400" b="1" dirty="0">
                <a:solidFill>
                  <a:srgbClr val="507D64"/>
                </a:solidFill>
              </a:rPr>
              <a:t>Ensure Legal &amp; Ethical Integrity</a:t>
            </a:r>
            <a:endParaRPr lang="en-US" sz="2400" dirty="0">
              <a:solidFill>
                <a:srgbClr val="507D64"/>
              </a:solidFill>
            </a:endParaRPr>
          </a:p>
          <a:p>
            <a:pPr marL="457200" indent="-457200" eaLnBrk="1" hangingPunct="1">
              <a:spcBef>
                <a:spcPts val="1800"/>
              </a:spcBef>
              <a:buFont typeface="+mj-lt"/>
              <a:buAutoNum type="arabicPeriod"/>
              <a:defRPr/>
            </a:pPr>
            <a:r>
              <a:rPr lang="en-US" sz="2400" b="1" dirty="0">
                <a:solidFill>
                  <a:srgbClr val="264556"/>
                </a:solidFill>
              </a:rPr>
              <a:t>Build a Competent Board</a:t>
            </a:r>
            <a:endParaRPr lang="en-US" sz="2400" dirty="0">
              <a:solidFill>
                <a:srgbClr val="264556"/>
              </a:solidFill>
            </a:endParaRPr>
          </a:p>
          <a:p>
            <a:pPr marL="457200" indent="-457200" eaLnBrk="1" hangingPunct="1">
              <a:spcBef>
                <a:spcPts val="1800"/>
              </a:spcBef>
              <a:buFont typeface="+mj-lt"/>
              <a:buAutoNum type="arabicPeriod"/>
              <a:defRPr/>
            </a:pPr>
            <a:r>
              <a:rPr lang="en-US" sz="2400" b="1" dirty="0">
                <a:solidFill>
                  <a:srgbClr val="264556"/>
                </a:solidFill>
              </a:rPr>
              <a:t>Determine Mission &amp; Purpose; Ensure Effective Planning; Monitor &amp; Strengthen Programs &amp; Services</a:t>
            </a:r>
            <a:endParaRPr lang="en-US" sz="2400" dirty="0">
              <a:solidFill>
                <a:srgbClr val="264556"/>
              </a:solidFill>
            </a:endParaRPr>
          </a:p>
          <a:p>
            <a:pPr marL="457200" indent="-457200" eaLnBrk="1" hangingPunct="1">
              <a:spcBef>
                <a:spcPts val="1800"/>
              </a:spcBef>
              <a:buFont typeface="+mj-lt"/>
              <a:buAutoNum type="arabicPeriod"/>
              <a:defRPr/>
            </a:pPr>
            <a:r>
              <a:rPr lang="en-US" sz="2400" b="1" dirty="0">
                <a:solidFill>
                  <a:srgbClr val="264556"/>
                </a:solidFill>
              </a:rPr>
              <a:t>Protect Assets &amp; Provide Financial Oversight </a:t>
            </a:r>
            <a:endParaRPr lang="en-US" sz="2400" dirty="0">
              <a:solidFill>
                <a:srgbClr val="264556"/>
              </a:solidFill>
            </a:endParaRPr>
          </a:p>
          <a:p>
            <a:pPr marL="457200" indent="-457200" eaLnBrk="1" hangingPunct="1">
              <a:spcBef>
                <a:spcPts val="1800"/>
              </a:spcBef>
              <a:buFont typeface="+mj-lt"/>
              <a:buAutoNum type="arabicPeriod"/>
              <a:defRPr/>
            </a:pPr>
            <a:r>
              <a:rPr lang="en-US" sz="2400" b="1" dirty="0">
                <a:solidFill>
                  <a:srgbClr val="264556"/>
                </a:solidFill>
              </a:rPr>
              <a:t>Ensure Adequate Financial Resources </a:t>
            </a:r>
            <a:endParaRPr lang="en-US" sz="2400" dirty="0">
              <a:solidFill>
                <a:srgbClr val="264556"/>
              </a:solidFill>
            </a:endParaRPr>
          </a:p>
          <a:p>
            <a:pPr marL="457200" indent="-457200" eaLnBrk="1" hangingPunct="1">
              <a:spcBef>
                <a:spcPts val="1800"/>
              </a:spcBef>
              <a:buFont typeface="+mj-lt"/>
              <a:buAutoNum type="arabicPeriod"/>
              <a:defRPr/>
            </a:pPr>
            <a:r>
              <a:rPr lang="en-US" sz="2400" b="1" dirty="0">
                <a:solidFill>
                  <a:srgbClr val="264556"/>
                </a:solidFill>
              </a:rPr>
              <a:t>Enhance the Organization’s Public Standing</a:t>
            </a:r>
            <a:endParaRPr lang="en-US" sz="2400" dirty="0">
              <a:solidFill>
                <a:srgbClr val="264556"/>
              </a:solidFill>
            </a:endParaRPr>
          </a:p>
          <a:p>
            <a:pPr marL="457200" indent="-457200" eaLnBrk="1" hangingPunct="1">
              <a:spcBef>
                <a:spcPts val="1800"/>
              </a:spcBef>
              <a:buFont typeface="+mj-lt"/>
              <a:buAutoNum type="arabicPeriod"/>
              <a:defRPr/>
            </a:pPr>
            <a:r>
              <a:rPr lang="en-US" sz="2400" b="1" dirty="0">
                <a:solidFill>
                  <a:srgbClr val="264556"/>
                </a:solidFill>
              </a:rPr>
              <a:t>Select, Support &amp; Evaluate the Chief Executive </a:t>
            </a:r>
          </a:p>
          <a:p>
            <a:pPr marL="0" indent="0" eaLnBrk="1" hangingPunct="1">
              <a:spcBef>
                <a:spcPts val="1800"/>
              </a:spcBef>
              <a:buNone/>
              <a:defRPr/>
            </a:pPr>
            <a:r>
              <a:rPr lang="en-US" sz="1000" dirty="0" err="1">
                <a:solidFill>
                  <a:srgbClr val="264556"/>
                </a:solidFill>
              </a:rPr>
              <a:t>BoardSource</a:t>
            </a:r>
            <a:r>
              <a:rPr lang="en-US" sz="1000" dirty="0">
                <a:solidFill>
                  <a:srgbClr val="264556"/>
                </a:solidFill>
              </a:rPr>
              <a:t>, </a:t>
            </a:r>
            <a:r>
              <a:rPr lang="en-US" sz="1000" dirty="0">
                <a:solidFill>
                  <a:srgbClr val="264556"/>
                </a:solidFill>
                <a:hlinkClick r:id="rId2"/>
              </a:rPr>
              <a:t>https://boardsource.org/</a:t>
            </a:r>
            <a:r>
              <a:rPr lang="en-US" sz="1000" dirty="0">
                <a:solidFill>
                  <a:srgbClr val="264556"/>
                </a:solidFill>
              </a:rPr>
              <a:t> Washington DC </a:t>
            </a:r>
            <a:endParaRPr lang="en-US" sz="1100" dirty="0">
              <a:solidFill>
                <a:sysClr val="windowText" lastClr="000000"/>
              </a:solidFill>
            </a:endParaRPr>
          </a:p>
        </p:txBody>
      </p:sp>
      <p:pic>
        <p:nvPicPr>
          <p:cNvPr id="3" name="Picture 2">
            <a:extLst>
              <a:ext uri="{FF2B5EF4-FFF2-40B4-BE49-F238E27FC236}">
                <a16:creationId xmlns:a16="http://schemas.microsoft.com/office/drawing/2014/main" id="{EC44EC30-048C-4D7D-A1BC-CDAE31E79CFB}"/>
              </a:ext>
            </a:extLst>
          </p:cNvPr>
          <p:cNvPicPr>
            <a:picLocks noChangeAspect="1"/>
          </p:cNvPicPr>
          <p:nvPr/>
        </p:nvPicPr>
        <p:blipFill>
          <a:blip r:embed="rId3"/>
          <a:stretch>
            <a:fillRect/>
          </a:stretch>
        </p:blipFill>
        <p:spPr>
          <a:xfrm>
            <a:off x="5546776" y="179310"/>
            <a:ext cx="3432345" cy="2005758"/>
          </a:xfrm>
          <a:prstGeom prst="rect">
            <a:avLst/>
          </a:prstGeom>
        </p:spPr>
      </p:pic>
      <p:pic>
        <p:nvPicPr>
          <p:cNvPr id="4" name="Picture 3">
            <a:extLst>
              <a:ext uri="{FF2B5EF4-FFF2-40B4-BE49-F238E27FC236}">
                <a16:creationId xmlns:a16="http://schemas.microsoft.com/office/drawing/2014/main" id="{CAFFA70E-9070-4E91-A5E0-C25203884660}"/>
              </a:ext>
            </a:extLst>
          </p:cNvPr>
          <p:cNvPicPr>
            <a:picLocks noChangeAspect="1"/>
          </p:cNvPicPr>
          <p:nvPr/>
        </p:nvPicPr>
        <p:blipFill>
          <a:blip r:embed="rId4"/>
          <a:stretch>
            <a:fillRect/>
          </a:stretch>
        </p:blipFill>
        <p:spPr>
          <a:xfrm>
            <a:off x="69113" y="1232744"/>
            <a:ext cx="981541" cy="1133954"/>
          </a:xfrm>
          <a:prstGeom prst="rect">
            <a:avLst/>
          </a:prstGeom>
        </p:spPr>
      </p:pic>
      <p:pic>
        <p:nvPicPr>
          <p:cNvPr id="5" name="Picture 4">
            <a:extLst>
              <a:ext uri="{FF2B5EF4-FFF2-40B4-BE49-F238E27FC236}">
                <a16:creationId xmlns:a16="http://schemas.microsoft.com/office/drawing/2014/main" id="{84DE2444-B3DA-47D6-85BE-4AC70298DD88}"/>
              </a:ext>
            </a:extLst>
          </p:cNvPr>
          <p:cNvPicPr>
            <a:picLocks noChangeAspect="1"/>
          </p:cNvPicPr>
          <p:nvPr/>
        </p:nvPicPr>
        <p:blipFill>
          <a:blip r:embed="rId5"/>
          <a:stretch>
            <a:fillRect/>
          </a:stretch>
        </p:blipFill>
        <p:spPr>
          <a:xfrm>
            <a:off x="534548" y="230448"/>
            <a:ext cx="3633531" cy="1072989"/>
          </a:xfrm>
          <a:prstGeom prst="rect">
            <a:avLst/>
          </a:prstGeom>
        </p:spPr>
      </p:pic>
    </p:spTree>
    <p:extLst>
      <p:ext uri="{BB962C8B-B14F-4D97-AF65-F5344CB8AC3E}">
        <p14:creationId xmlns:p14="http://schemas.microsoft.com/office/powerpoint/2010/main" val="283609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5308E9-4F3A-4ED1-87C9-A01DF1D8D3A1}"/>
              </a:ext>
            </a:extLst>
          </p:cNvPr>
          <p:cNvPicPr>
            <a:picLocks noChangeAspect="1"/>
          </p:cNvPicPr>
          <p:nvPr/>
        </p:nvPicPr>
        <p:blipFill>
          <a:blip r:embed="rId2"/>
          <a:stretch>
            <a:fillRect/>
          </a:stretch>
        </p:blipFill>
        <p:spPr>
          <a:xfrm>
            <a:off x="1008668" y="263037"/>
            <a:ext cx="6703822" cy="1029809"/>
          </a:xfrm>
          <a:prstGeom prst="rect">
            <a:avLst/>
          </a:prstGeom>
        </p:spPr>
      </p:pic>
      <p:pic>
        <p:nvPicPr>
          <p:cNvPr id="3" name="Picture 2">
            <a:extLst>
              <a:ext uri="{FF2B5EF4-FFF2-40B4-BE49-F238E27FC236}">
                <a16:creationId xmlns:a16="http://schemas.microsoft.com/office/drawing/2014/main" id="{2B20788C-07A4-4B58-BDB8-42041EF02AD8}"/>
              </a:ext>
            </a:extLst>
          </p:cNvPr>
          <p:cNvPicPr>
            <a:picLocks noChangeAspect="1"/>
          </p:cNvPicPr>
          <p:nvPr/>
        </p:nvPicPr>
        <p:blipFill>
          <a:blip r:embed="rId3"/>
          <a:stretch>
            <a:fillRect/>
          </a:stretch>
        </p:blipFill>
        <p:spPr>
          <a:xfrm>
            <a:off x="5983735" y="1517030"/>
            <a:ext cx="3023878" cy="1658256"/>
          </a:xfrm>
          <a:prstGeom prst="rect">
            <a:avLst/>
          </a:prstGeom>
        </p:spPr>
      </p:pic>
      <p:sp>
        <p:nvSpPr>
          <p:cNvPr id="4" name="Content Placeholder 2">
            <a:extLst>
              <a:ext uri="{FF2B5EF4-FFF2-40B4-BE49-F238E27FC236}">
                <a16:creationId xmlns:a16="http://schemas.microsoft.com/office/drawing/2014/main" id="{F95F7D0D-8869-4E67-B6F9-327025860561}"/>
              </a:ext>
            </a:extLst>
          </p:cNvPr>
          <p:cNvSpPr txBox="1">
            <a:spLocks/>
          </p:cNvSpPr>
          <p:nvPr/>
        </p:nvSpPr>
        <p:spPr>
          <a:xfrm>
            <a:off x="190500" y="1496009"/>
            <a:ext cx="8763000" cy="4764832"/>
          </a:xfr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b="1" dirty="0">
                <a:solidFill>
                  <a:srgbClr val="EB6231"/>
                </a:solidFill>
                <a:latin typeface="Calibri" panose="020F0502020204030204" pitchFamily="34" charset="0"/>
                <a:cs typeface="Calibri" panose="020F0502020204030204" pitchFamily="34" charset="0"/>
              </a:rPr>
              <a:t>1 - Core Legal Concepts for Nonprofit Boards</a:t>
            </a:r>
          </a:p>
          <a:p>
            <a:pPr marL="0" indent="0">
              <a:lnSpc>
                <a:spcPct val="100000"/>
              </a:lnSpc>
              <a:spcBef>
                <a:spcPts val="0"/>
              </a:spcBef>
              <a:buFont typeface="Arial" panose="020B0604020202020204" pitchFamily="34" charset="0"/>
              <a:buNone/>
            </a:pPr>
            <a:r>
              <a:rPr lang="en-US" sz="2400" b="1" dirty="0">
                <a:solidFill>
                  <a:srgbClr val="EB6231"/>
                </a:solidFill>
                <a:latin typeface="Calibri" panose="020F0502020204030204" pitchFamily="34" charset="0"/>
                <a:cs typeface="Calibri" panose="020F0502020204030204" pitchFamily="34" charset="0"/>
              </a:rPr>
              <a:t>	</a:t>
            </a:r>
            <a:r>
              <a:rPr lang="en-US" sz="2400" dirty="0">
                <a:solidFill>
                  <a:srgbClr val="264556"/>
                </a:solidFill>
                <a:latin typeface="Calibri" panose="020F0502020204030204" pitchFamily="34" charset="0"/>
                <a:cs typeface="Calibri" panose="020F0502020204030204" pitchFamily="34" charset="0"/>
              </a:rPr>
              <a:t>Business  Judgment Rule: </a:t>
            </a:r>
            <a:br>
              <a:rPr lang="en-US" sz="2400" dirty="0">
                <a:solidFill>
                  <a:srgbClr val="264556"/>
                </a:solidFill>
                <a:latin typeface="Calibri" panose="020F0502020204030204" pitchFamily="34" charset="0"/>
                <a:cs typeface="Calibri" panose="020F0502020204030204" pitchFamily="34" charset="0"/>
              </a:rPr>
            </a:br>
            <a:r>
              <a:rPr lang="en-US" sz="2400" dirty="0">
                <a:solidFill>
                  <a:srgbClr val="264556"/>
                </a:solidFill>
                <a:latin typeface="Calibri" panose="020F0502020204030204" pitchFamily="34" charset="0"/>
                <a:cs typeface="Calibri" panose="020F0502020204030204" pitchFamily="34" charset="0"/>
              </a:rPr>
              <a:t>	good faith</a:t>
            </a:r>
          </a:p>
          <a:p>
            <a:pPr marL="0" indent="0">
              <a:lnSpc>
                <a:spcPct val="100000"/>
              </a:lnSpc>
              <a:spcBef>
                <a:spcPts val="0"/>
              </a:spcBef>
              <a:buFont typeface="Arial" panose="020B0604020202020204" pitchFamily="34" charset="0"/>
              <a:buNone/>
            </a:pPr>
            <a:r>
              <a:rPr lang="en-US" sz="2400" dirty="0">
                <a:solidFill>
                  <a:srgbClr val="264556"/>
                </a:solidFill>
                <a:latin typeface="Calibri" panose="020F0502020204030204" pitchFamily="34" charset="0"/>
                <a:cs typeface="Calibri" panose="020F0502020204030204" pitchFamily="34" charset="0"/>
              </a:rPr>
              <a:t>	best interests </a:t>
            </a:r>
          </a:p>
          <a:p>
            <a:pPr marL="0" indent="0">
              <a:lnSpc>
                <a:spcPct val="100000"/>
              </a:lnSpc>
              <a:spcBef>
                <a:spcPts val="0"/>
              </a:spcBef>
              <a:buFont typeface="Arial" panose="020B0604020202020204" pitchFamily="34" charset="0"/>
              <a:buNone/>
            </a:pPr>
            <a:r>
              <a:rPr lang="en-US" sz="2400" dirty="0">
                <a:solidFill>
                  <a:srgbClr val="264556"/>
                </a:solidFill>
                <a:latin typeface="Calibri" panose="020F0502020204030204" pitchFamily="34" charset="0"/>
                <a:cs typeface="Calibri" panose="020F0502020204030204" pitchFamily="34" charset="0"/>
              </a:rPr>
              <a:t>	reasonable inquiry, skill &amp; diligence </a:t>
            </a:r>
          </a:p>
          <a:p>
            <a:pPr marL="0" indent="0">
              <a:lnSpc>
                <a:spcPct val="100000"/>
              </a:lnSpc>
              <a:spcBef>
                <a:spcPts val="0"/>
              </a:spcBef>
              <a:buFont typeface="Arial" panose="020B0604020202020204" pitchFamily="34" charset="0"/>
              <a:buNone/>
            </a:pPr>
            <a:r>
              <a:rPr lang="en-US" sz="2400" dirty="0">
                <a:solidFill>
                  <a:srgbClr val="264556"/>
                </a:solidFill>
                <a:latin typeface="Calibri" panose="020F0502020204030204" pitchFamily="34" charset="0"/>
                <a:cs typeface="Calibri" panose="020F0502020204030204" pitchFamily="34" charset="0"/>
              </a:rPr>
              <a:t>	ordinary prudence</a:t>
            </a:r>
          </a:p>
          <a:p>
            <a:pPr marL="0" indent="0">
              <a:lnSpc>
                <a:spcPct val="100000"/>
              </a:lnSpc>
              <a:spcBef>
                <a:spcPts val="0"/>
              </a:spcBef>
              <a:buFont typeface="Arial" panose="020B0604020202020204" pitchFamily="34" charset="0"/>
              <a:buNone/>
            </a:pPr>
            <a:r>
              <a:rPr lang="en-US" sz="2400" dirty="0">
                <a:solidFill>
                  <a:srgbClr val="264556"/>
                </a:solidFill>
                <a:latin typeface="Calibri" panose="020F0502020204030204" pitchFamily="34" charset="0"/>
                <a:cs typeface="Calibri" panose="020F0502020204030204" pitchFamily="34" charset="0"/>
              </a:rPr>
              <a:t>	Duty of Care + Duty of Loyalty + Duty of Obedience</a:t>
            </a:r>
          </a:p>
          <a:p>
            <a:pPr marL="457200" lvl="1" indent="0">
              <a:lnSpc>
                <a:spcPct val="100000"/>
              </a:lnSpc>
              <a:spcBef>
                <a:spcPts val="0"/>
              </a:spcBef>
              <a:buFont typeface="Arial" panose="020B0604020202020204" pitchFamily="34" charset="0"/>
              <a:buNone/>
            </a:pPr>
            <a:r>
              <a:rPr lang="en-US" sz="1400" b="1" dirty="0">
                <a:solidFill>
                  <a:srgbClr val="EB6231"/>
                </a:solidFill>
                <a:latin typeface="Calibri" panose="020F0502020204030204" pitchFamily="34" charset="0"/>
                <a:cs typeface="Calibri" panose="020F0502020204030204" pitchFamily="34" charset="0"/>
              </a:rPr>
              <a:t>	</a:t>
            </a:r>
          </a:p>
          <a:p>
            <a:pPr marL="457200" lvl="1" indent="0">
              <a:lnSpc>
                <a:spcPct val="100000"/>
              </a:lnSpc>
              <a:spcBef>
                <a:spcPts val="0"/>
              </a:spcBef>
              <a:buFont typeface="Arial" panose="020B0604020202020204" pitchFamily="34" charset="0"/>
              <a:buNone/>
            </a:pPr>
            <a:r>
              <a:rPr lang="en-US" b="1" dirty="0">
                <a:solidFill>
                  <a:srgbClr val="EB6231"/>
                </a:solidFill>
                <a:latin typeface="Calibri" panose="020F0502020204030204" pitchFamily="34" charset="0"/>
                <a:cs typeface="Calibri" panose="020F0502020204030204" pitchFamily="34" charset="0"/>
              </a:rPr>
              <a:t>	</a:t>
            </a:r>
            <a:r>
              <a:rPr lang="en-US" dirty="0">
                <a:solidFill>
                  <a:srgbClr val="264556"/>
                </a:solidFill>
                <a:latin typeface="Calibri" panose="020F0502020204030204" pitchFamily="34" charset="0"/>
                <a:cs typeface="Calibri" panose="020F0502020204030204" pitchFamily="34" charset="0"/>
              </a:rPr>
              <a:t>non-management, mis-management &amp; conflict of interest</a:t>
            </a:r>
          </a:p>
          <a:p>
            <a:pPr marL="457200" lvl="1" indent="0">
              <a:lnSpc>
                <a:spcPct val="100000"/>
              </a:lnSpc>
              <a:spcBef>
                <a:spcPts val="0"/>
              </a:spcBef>
              <a:buFont typeface="Arial" panose="020B0604020202020204" pitchFamily="34" charset="0"/>
              <a:buNone/>
            </a:pPr>
            <a:endParaRPr lang="en-US" b="1" dirty="0">
              <a:solidFill>
                <a:srgbClr val="EB6231"/>
              </a:solidFill>
              <a:latin typeface="Calibri" panose="020F0502020204030204" pitchFamily="34" charset="0"/>
              <a:cs typeface="Calibri" panose="020F0502020204030204" pitchFamily="34" charset="0"/>
            </a:endParaRPr>
          </a:p>
          <a:p>
            <a:pPr marL="0" indent="0">
              <a:lnSpc>
                <a:spcPct val="100000"/>
              </a:lnSpc>
              <a:spcBef>
                <a:spcPts val="0"/>
              </a:spcBef>
              <a:buFont typeface="Arial" panose="020B0604020202020204" pitchFamily="34" charset="0"/>
              <a:buNone/>
            </a:pPr>
            <a:r>
              <a:rPr lang="en-US" sz="2400" b="1" dirty="0">
                <a:solidFill>
                  <a:srgbClr val="EB6231"/>
                </a:solidFill>
                <a:latin typeface="Calibri" panose="020F0502020204030204" pitchFamily="34" charset="0"/>
                <a:cs typeface="Calibri" panose="020F0502020204030204" pitchFamily="34" charset="0"/>
              </a:rPr>
              <a:t>2- Cases &amp; Scenarios:  What’s a Good Board Member to Do?</a:t>
            </a:r>
          </a:p>
        </p:txBody>
      </p:sp>
    </p:spTree>
    <p:extLst>
      <p:ext uri="{BB962C8B-B14F-4D97-AF65-F5344CB8AC3E}">
        <p14:creationId xmlns:p14="http://schemas.microsoft.com/office/powerpoint/2010/main" val="2224083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58288" y="1369326"/>
            <a:ext cx="8763000" cy="5334000"/>
          </a:xfrm>
        </p:spPr>
        <p:txBody>
          <a:bodyPr>
            <a:noAutofit/>
          </a:bodyPr>
          <a:lstStyle/>
          <a:p>
            <a:pPr marL="0" lvl="0" indent="0">
              <a:lnSpc>
                <a:spcPct val="100000"/>
              </a:lnSpc>
              <a:spcBef>
                <a:spcPts val="0"/>
              </a:spcBef>
              <a:buNone/>
            </a:pPr>
            <a:r>
              <a:rPr lang="en-US" sz="2400" b="1" dirty="0">
                <a:solidFill>
                  <a:srgbClr val="EA5926"/>
                </a:solidFill>
                <a:latin typeface="Calibri" panose="020F0502020204030204" pitchFamily="34" charset="0"/>
                <a:cs typeface="Calibri" panose="020F0502020204030204" pitchFamily="34" charset="0"/>
              </a:rPr>
              <a:t>PA Business Corporation Law </a:t>
            </a:r>
            <a:r>
              <a:rPr lang="en-US" sz="1600" dirty="0">
                <a:solidFill>
                  <a:srgbClr val="EA5926"/>
                </a:solidFill>
                <a:latin typeface="Calibri" panose="020F0502020204030204" pitchFamily="34" charset="0"/>
                <a:cs typeface="Calibri" panose="020F0502020204030204" pitchFamily="34" charset="0"/>
              </a:rPr>
              <a:t>(1988)  </a:t>
            </a:r>
            <a:endParaRPr lang="en-US" sz="2400" dirty="0">
              <a:solidFill>
                <a:srgbClr val="EA5926"/>
              </a:solidFill>
              <a:latin typeface="Calibri" panose="020F0502020204030204" pitchFamily="34" charset="0"/>
              <a:cs typeface="Calibri" panose="020F0502020204030204" pitchFamily="34" charset="0"/>
            </a:endParaRPr>
          </a:p>
          <a:p>
            <a:pPr marL="0" lvl="0" indent="0">
              <a:lnSpc>
                <a:spcPct val="100000"/>
              </a:lnSpc>
              <a:spcBef>
                <a:spcPts val="0"/>
              </a:spcBef>
              <a:buNone/>
            </a:pPr>
            <a:r>
              <a:rPr lang="en-US" sz="2000" dirty="0">
                <a:solidFill>
                  <a:srgbClr val="264556"/>
                </a:solidFill>
                <a:latin typeface="Calibri" panose="020F0502020204030204" pitchFamily="34" charset="0"/>
                <a:cs typeface="Calibri" panose="020F0502020204030204" pitchFamily="34" charset="0"/>
              </a:rPr>
              <a:t>PA BCL = Legal requirements &amp; regulations surrounding corporations in PA, including:</a:t>
            </a:r>
          </a:p>
          <a:p>
            <a:pPr marL="331470" lvl="1" indent="-285750">
              <a:lnSpc>
                <a:spcPct val="100000"/>
              </a:lnSpc>
              <a:spcBef>
                <a:spcPts val="0"/>
              </a:spcBef>
              <a:buSzPct val="90000"/>
            </a:pPr>
            <a:r>
              <a:rPr lang="en-US" sz="1800" dirty="0">
                <a:solidFill>
                  <a:srgbClr val="264556"/>
                </a:solidFill>
                <a:latin typeface="Calibri" panose="020F0502020204030204" pitchFamily="34" charset="0"/>
                <a:cs typeface="Calibri" panose="020F0502020204030204" pitchFamily="34" charset="0"/>
              </a:rPr>
              <a:t>Registered agent/address in PA</a:t>
            </a:r>
          </a:p>
          <a:p>
            <a:pPr marL="331470" lvl="1" indent="-285750">
              <a:lnSpc>
                <a:spcPct val="100000"/>
              </a:lnSpc>
              <a:spcBef>
                <a:spcPts val="0"/>
              </a:spcBef>
              <a:buSzPct val="90000"/>
            </a:pPr>
            <a:r>
              <a:rPr lang="en-US" sz="1800" dirty="0">
                <a:solidFill>
                  <a:srgbClr val="264556"/>
                </a:solidFill>
                <a:latin typeface="Calibri" panose="020F0502020204030204" pitchFamily="34" charset="0"/>
                <a:cs typeface="Calibri" panose="020F0502020204030204" pitchFamily="34" charset="0"/>
              </a:rPr>
              <a:t>Legal rights: buy &amp; sell property; give &amp; take loans; start another business; sue &amp; be sued</a:t>
            </a:r>
          </a:p>
          <a:p>
            <a:pPr marL="331470" lvl="1" indent="-285750">
              <a:lnSpc>
                <a:spcPct val="100000"/>
              </a:lnSpc>
              <a:spcBef>
                <a:spcPts val="0"/>
              </a:spcBef>
              <a:buSzPct val="90000"/>
            </a:pPr>
            <a:r>
              <a:rPr lang="en-US" sz="1800" dirty="0">
                <a:solidFill>
                  <a:srgbClr val="264556"/>
                </a:solidFill>
                <a:latin typeface="Calibri" panose="020F0502020204030204" pitchFamily="34" charset="0"/>
                <a:cs typeface="Calibri" panose="020F0502020204030204" pitchFamily="34" charset="0"/>
              </a:rPr>
              <a:t>Clear name &amp; purpose</a:t>
            </a:r>
          </a:p>
          <a:p>
            <a:pPr marL="331470" lvl="1" indent="-285750">
              <a:lnSpc>
                <a:spcPct val="100000"/>
              </a:lnSpc>
              <a:spcBef>
                <a:spcPts val="0"/>
              </a:spcBef>
              <a:buSzPct val="90000"/>
            </a:pPr>
            <a:r>
              <a:rPr lang="en-US" sz="1800" dirty="0">
                <a:solidFill>
                  <a:srgbClr val="264556"/>
                </a:solidFill>
                <a:latin typeface="Calibri" panose="020F0502020204030204" pitchFamily="34" charset="0"/>
                <a:cs typeface="Calibri" panose="020F0502020204030204" pitchFamily="34" charset="0"/>
              </a:rPr>
              <a:t>Articles of Incorporation filed with PA </a:t>
            </a:r>
            <a:r>
              <a:rPr lang="en-US" sz="1800" dirty="0" err="1">
                <a:solidFill>
                  <a:srgbClr val="264556"/>
                </a:solidFill>
                <a:latin typeface="Calibri" panose="020F0502020204030204" pitchFamily="34" charset="0"/>
                <a:cs typeface="Calibri" panose="020F0502020204030204" pitchFamily="34" charset="0"/>
              </a:rPr>
              <a:t>Dept</a:t>
            </a:r>
            <a:r>
              <a:rPr lang="en-US" sz="1800" dirty="0">
                <a:solidFill>
                  <a:srgbClr val="264556"/>
                </a:solidFill>
                <a:latin typeface="Calibri" panose="020F0502020204030204" pitchFamily="34" charset="0"/>
                <a:cs typeface="Calibri" panose="020F0502020204030204" pitchFamily="34" charset="0"/>
              </a:rPr>
              <a:t> of State Business Division</a:t>
            </a:r>
          </a:p>
          <a:p>
            <a:pPr marL="331470" lvl="1" indent="-285750">
              <a:lnSpc>
                <a:spcPct val="100000"/>
              </a:lnSpc>
              <a:spcBef>
                <a:spcPts val="0"/>
              </a:spcBef>
              <a:buSzPct val="90000"/>
            </a:pPr>
            <a:r>
              <a:rPr lang="en-US" sz="1800" dirty="0">
                <a:solidFill>
                  <a:srgbClr val="264556"/>
                </a:solidFill>
                <a:latin typeface="Calibri" panose="020F0502020204030204" pitchFamily="34" charset="0"/>
                <a:cs typeface="Calibri" panose="020F0502020204030204" pitchFamily="34" charset="0"/>
              </a:rPr>
              <a:t>Have a board of directors, officers, qualifications, voting process, annual meeting</a:t>
            </a:r>
          </a:p>
          <a:p>
            <a:pPr marL="91440" lvl="1" indent="0">
              <a:lnSpc>
                <a:spcPct val="100000"/>
              </a:lnSpc>
              <a:spcBef>
                <a:spcPts val="0"/>
              </a:spcBef>
              <a:buSzPct val="90000"/>
              <a:buNone/>
            </a:pPr>
            <a:r>
              <a:rPr lang="en-US" sz="1400" dirty="0">
                <a:solidFill>
                  <a:srgbClr val="264556"/>
                </a:solidFill>
                <a:latin typeface="Calibri" panose="020F0502020204030204" pitchFamily="34" charset="0"/>
                <a:cs typeface="Calibri" panose="020F0502020204030204" pitchFamily="34" charset="0"/>
              </a:rPr>
              <a:t>	Note: PA </a:t>
            </a:r>
            <a:r>
              <a:rPr lang="en-US" sz="1400" dirty="0" err="1">
                <a:solidFill>
                  <a:srgbClr val="264556"/>
                </a:solidFill>
                <a:latin typeface="Calibri" panose="020F0502020204030204" pitchFamily="34" charset="0"/>
                <a:cs typeface="Calibri" panose="020F0502020204030204" pitchFamily="34" charset="0"/>
              </a:rPr>
              <a:t>BCLaw</a:t>
            </a:r>
            <a:r>
              <a:rPr lang="en-US" sz="1400" dirty="0">
                <a:solidFill>
                  <a:srgbClr val="264556"/>
                </a:solidFill>
                <a:latin typeface="Calibri" panose="020F0502020204030204" pitchFamily="34" charset="0"/>
                <a:cs typeface="Calibri" panose="020F0502020204030204" pitchFamily="34" charset="0"/>
              </a:rPr>
              <a:t> requires 3 positions (Pres, Sec, </a:t>
            </a:r>
            <a:r>
              <a:rPr lang="en-US" sz="1400" dirty="0" err="1">
                <a:solidFill>
                  <a:srgbClr val="264556"/>
                </a:solidFill>
                <a:latin typeface="Calibri" panose="020F0502020204030204" pitchFamily="34" charset="0"/>
                <a:cs typeface="Calibri" panose="020F0502020204030204" pitchFamily="34" charset="0"/>
              </a:rPr>
              <a:t>Treas</a:t>
            </a:r>
            <a:r>
              <a:rPr lang="en-US" sz="1400" dirty="0">
                <a:solidFill>
                  <a:srgbClr val="264556"/>
                </a:solidFill>
                <a:latin typeface="Calibri" panose="020F0502020204030204" pitchFamily="34" charset="0"/>
                <a:cs typeface="Calibri" panose="020F0502020204030204" pitchFamily="34" charset="0"/>
              </a:rPr>
              <a:t>). 1 person may hold all 3. </a:t>
            </a:r>
            <a:br>
              <a:rPr lang="en-US" sz="1400" dirty="0">
                <a:solidFill>
                  <a:srgbClr val="264556"/>
                </a:solidFill>
                <a:latin typeface="Calibri" panose="020F0502020204030204" pitchFamily="34" charset="0"/>
                <a:cs typeface="Calibri" panose="020F0502020204030204" pitchFamily="34" charset="0"/>
              </a:rPr>
            </a:br>
            <a:r>
              <a:rPr lang="en-US" sz="1400" dirty="0">
                <a:solidFill>
                  <a:srgbClr val="264556"/>
                </a:solidFill>
                <a:latin typeface="Calibri" panose="020F0502020204030204" pitchFamily="34" charset="0"/>
                <a:cs typeface="Calibri" panose="020F0502020204030204" pitchFamily="34" charset="0"/>
              </a:rPr>
              <a:t>	Legal practice / NOT BEST PRACTICE</a:t>
            </a:r>
            <a:endParaRPr lang="en-US" sz="1800" dirty="0">
              <a:solidFill>
                <a:srgbClr val="264556"/>
              </a:solidFill>
              <a:latin typeface="Calibri" panose="020F0502020204030204" pitchFamily="34" charset="0"/>
              <a:cs typeface="Calibri" panose="020F0502020204030204" pitchFamily="34" charset="0"/>
            </a:endParaRPr>
          </a:p>
          <a:p>
            <a:pPr marL="331470" lvl="1" indent="-285750">
              <a:lnSpc>
                <a:spcPct val="100000"/>
              </a:lnSpc>
              <a:spcBef>
                <a:spcPts val="0"/>
              </a:spcBef>
              <a:buSzPct val="90000"/>
            </a:pPr>
            <a:r>
              <a:rPr lang="en-US" sz="1800" dirty="0">
                <a:solidFill>
                  <a:srgbClr val="264556"/>
                </a:solidFill>
                <a:latin typeface="Calibri" panose="020F0502020204030204" pitchFamily="34" charset="0"/>
                <a:cs typeface="Calibri" panose="020F0502020204030204" pitchFamily="34" charset="0"/>
              </a:rPr>
              <a:t>Have bylaws &amp; operate by them</a:t>
            </a:r>
          </a:p>
          <a:p>
            <a:pPr lvl="1">
              <a:lnSpc>
                <a:spcPct val="100000"/>
              </a:lnSpc>
              <a:spcBef>
                <a:spcPts val="0"/>
              </a:spcBef>
            </a:pPr>
            <a:endParaRPr lang="en-US" sz="1200" dirty="0">
              <a:latin typeface="Calibri" panose="020F0502020204030204" pitchFamily="34" charset="0"/>
              <a:cs typeface="Calibri" panose="020F0502020204030204" pitchFamily="34" charset="0"/>
            </a:endParaRPr>
          </a:p>
          <a:p>
            <a:pPr marL="0" indent="0">
              <a:lnSpc>
                <a:spcPct val="100000"/>
              </a:lnSpc>
              <a:spcBef>
                <a:spcPts val="0"/>
              </a:spcBef>
              <a:buNone/>
            </a:pPr>
            <a:r>
              <a:rPr lang="en-US" sz="2400" b="1" dirty="0">
                <a:solidFill>
                  <a:srgbClr val="EA5926"/>
                </a:solidFill>
                <a:latin typeface="Calibri" panose="020F0502020204030204" pitchFamily="34" charset="0"/>
                <a:cs typeface="Calibri" panose="020F0502020204030204" pitchFamily="34" charset="0"/>
              </a:rPr>
              <a:t>Legal Consequences</a:t>
            </a:r>
          </a:p>
          <a:p>
            <a:pPr marL="0" indent="0">
              <a:lnSpc>
                <a:spcPct val="100000"/>
              </a:lnSpc>
              <a:spcBef>
                <a:spcPts val="0"/>
              </a:spcBef>
              <a:buNone/>
            </a:pPr>
            <a:r>
              <a:rPr lang="en-US" sz="2000" dirty="0">
                <a:solidFill>
                  <a:srgbClr val="264556"/>
                </a:solidFill>
                <a:latin typeface="Calibri" panose="020F0502020204030204" pitchFamily="34" charset="0"/>
                <a:cs typeface="Calibri" panose="020F0502020204030204" pitchFamily="34" charset="0"/>
              </a:rPr>
              <a:t>When an individual board member or a full board </a:t>
            </a:r>
            <a:br>
              <a:rPr lang="en-US" sz="2000" dirty="0">
                <a:latin typeface="Calibri" panose="020F0502020204030204" pitchFamily="34" charset="0"/>
                <a:cs typeface="Calibri" panose="020F0502020204030204" pitchFamily="34" charset="0"/>
              </a:rPr>
            </a:br>
            <a:r>
              <a:rPr lang="en-US" sz="2000" dirty="0">
                <a:solidFill>
                  <a:srgbClr val="EA5926"/>
                </a:solidFill>
                <a:latin typeface="Calibri" panose="020F0502020204030204" pitchFamily="34" charset="0"/>
                <a:cs typeface="Calibri" panose="020F0502020204030204" pitchFamily="34" charset="0"/>
              </a:rPr>
              <a:t>fails to comply </a:t>
            </a:r>
            <a:r>
              <a:rPr lang="en-US" sz="2000" dirty="0">
                <a:solidFill>
                  <a:srgbClr val="264556"/>
                </a:solidFill>
                <a:latin typeface="Calibri" panose="020F0502020204030204" pitchFamily="34" charset="0"/>
                <a:cs typeface="Calibri" panose="020F0502020204030204" pitchFamily="34" charset="0"/>
              </a:rPr>
              <a:t>with statutes, </a:t>
            </a:r>
            <a:br>
              <a:rPr lang="en-US" sz="2000" dirty="0">
                <a:latin typeface="Calibri" panose="020F0502020204030204" pitchFamily="34" charset="0"/>
                <a:cs typeface="Calibri" panose="020F0502020204030204" pitchFamily="34" charset="0"/>
              </a:rPr>
            </a:br>
            <a:r>
              <a:rPr lang="en-US" sz="2000" dirty="0">
                <a:solidFill>
                  <a:srgbClr val="264556"/>
                </a:solidFill>
                <a:latin typeface="Calibri" panose="020F0502020204030204" pitchFamily="34" charset="0"/>
                <a:cs typeface="Calibri" panose="020F0502020204030204" pitchFamily="34" charset="0"/>
              </a:rPr>
              <a:t>they can be held </a:t>
            </a:r>
            <a:r>
              <a:rPr lang="en-US" sz="2000" dirty="0">
                <a:solidFill>
                  <a:srgbClr val="EA5926"/>
                </a:solidFill>
                <a:latin typeface="Calibri" panose="020F0502020204030204" pitchFamily="34" charset="0"/>
                <a:cs typeface="Calibri" panose="020F0502020204030204" pitchFamily="34" charset="0"/>
              </a:rPr>
              <a:t>legally liable </a:t>
            </a:r>
            <a:r>
              <a:rPr lang="en-US" sz="2000" dirty="0">
                <a:solidFill>
                  <a:srgbClr val="264556"/>
                </a:solidFill>
                <a:latin typeface="Calibri" panose="020F0502020204030204" pitchFamily="34" charset="0"/>
                <a:cs typeface="Calibri" panose="020F0502020204030204" pitchFamily="34" charset="0"/>
              </a:rPr>
              <a:t>for criminal or civil monetary penalties </a:t>
            </a:r>
            <a:br>
              <a:rPr lang="en-US" sz="2000" dirty="0">
                <a:solidFill>
                  <a:srgbClr val="264556"/>
                </a:solidFill>
                <a:latin typeface="Calibri" panose="020F0502020204030204" pitchFamily="34" charset="0"/>
                <a:cs typeface="Calibri" panose="020F0502020204030204" pitchFamily="34" charset="0"/>
              </a:rPr>
            </a:br>
            <a:r>
              <a:rPr lang="en-US" sz="2000" dirty="0">
                <a:solidFill>
                  <a:srgbClr val="264556"/>
                </a:solidFill>
                <a:latin typeface="Calibri" panose="020F0502020204030204" pitchFamily="34" charset="0"/>
                <a:cs typeface="Calibri" panose="020F0502020204030204" pitchFamily="34" charset="0"/>
              </a:rPr>
              <a:t>that have the potential to bankrupt the organization. </a:t>
            </a:r>
          </a:p>
          <a:p>
            <a:pPr lvl="1">
              <a:lnSpc>
                <a:spcPct val="100000"/>
              </a:lnSpc>
              <a:spcBef>
                <a:spcPts val="0"/>
              </a:spcBef>
            </a:pPr>
            <a:endParaRPr lang="en-US" sz="1200" dirty="0">
              <a:latin typeface="Calibri" panose="020F0502020204030204" pitchFamily="34" charset="0"/>
              <a:cs typeface="Calibri" panose="020F0502020204030204" pitchFamily="34" charset="0"/>
            </a:endParaRPr>
          </a:p>
        </p:txBody>
      </p:sp>
      <p:sp>
        <p:nvSpPr>
          <p:cNvPr id="2" name="Title 1"/>
          <p:cNvSpPr>
            <a:spLocks noGrp="1"/>
          </p:cNvSpPr>
          <p:nvPr>
            <p:ph type="title" idx="4294967295"/>
          </p:nvPr>
        </p:nvSpPr>
        <p:spPr>
          <a:xfrm>
            <a:off x="124286" y="252413"/>
            <a:ext cx="8181513" cy="941387"/>
          </a:xfrm>
        </p:spPr>
        <p:txBody>
          <a:bodyPr>
            <a:normAutofit fontScale="90000"/>
          </a:bodyPr>
          <a:lstStyle/>
          <a:p>
            <a:pPr>
              <a:lnSpc>
                <a:spcPct val="100000"/>
              </a:lnSpc>
            </a:pPr>
            <a:r>
              <a:rPr lang="en-US" sz="3200" b="1" dirty="0">
                <a:solidFill>
                  <a:schemeClr val="bg1"/>
                </a:solidFill>
                <a:latin typeface="+mn-lt"/>
              </a:rPr>
              <a:t>Welcome to Pennsylvania!</a:t>
            </a:r>
            <a:br>
              <a:rPr lang="en-US" sz="3200" b="1" dirty="0">
                <a:solidFill>
                  <a:schemeClr val="bg1"/>
                </a:solidFill>
                <a:latin typeface="+mn-lt"/>
              </a:rPr>
            </a:br>
            <a:r>
              <a:rPr lang="en-US" sz="3200" b="1" dirty="0">
                <a:solidFill>
                  <a:schemeClr val="bg1"/>
                </a:solidFill>
                <a:latin typeface="+mn-lt"/>
              </a:rPr>
              <a:t>Business Corporation Law</a:t>
            </a:r>
          </a:p>
        </p:txBody>
      </p:sp>
      <p:pic>
        <p:nvPicPr>
          <p:cNvPr id="3" name="Picture 2"/>
          <p:cNvPicPr>
            <a:picLocks noChangeAspect="1"/>
          </p:cNvPicPr>
          <p:nvPr/>
        </p:nvPicPr>
        <p:blipFill>
          <a:blip r:embed="rId3"/>
          <a:stretch>
            <a:fillRect/>
          </a:stretch>
        </p:blipFill>
        <p:spPr>
          <a:xfrm>
            <a:off x="6305006" y="154674"/>
            <a:ext cx="2419513" cy="1645705"/>
          </a:xfrm>
          <a:prstGeom prst="rect">
            <a:avLst/>
          </a:prstGeom>
        </p:spPr>
      </p:pic>
    </p:spTree>
    <p:extLst>
      <p:ext uri="{BB962C8B-B14F-4D97-AF65-F5344CB8AC3E}">
        <p14:creationId xmlns:p14="http://schemas.microsoft.com/office/powerpoint/2010/main" val="1075231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87363" y="3037260"/>
            <a:ext cx="932769" cy="932769"/>
          </a:xfrm>
          <a:prstGeom prst="rect">
            <a:avLst/>
          </a:prstGeom>
        </p:spPr>
      </p:pic>
      <p:sp>
        <p:nvSpPr>
          <p:cNvPr id="5" name="Content Placeholder 2"/>
          <p:cNvSpPr>
            <a:spLocks noGrp="1"/>
          </p:cNvSpPr>
          <p:nvPr>
            <p:ph idx="1"/>
          </p:nvPr>
        </p:nvSpPr>
        <p:spPr>
          <a:xfrm>
            <a:off x="551688" y="1460151"/>
            <a:ext cx="7772400" cy="4800600"/>
          </a:xfrm>
        </p:spPr>
        <p:txBody>
          <a:bodyPr>
            <a:normAutofit fontScale="77500" lnSpcReduction="20000"/>
          </a:bodyPr>
          <a:lstStyle/>
          <a:p>
            <a:pPr marL="0" indent="0">
              <a:lnSpc>
                <a:spcPct val="120000"/>
              </a:lnSpc>
              <a:spcBef>
                <a:spcPts val="0"/>
              </a:spcBef>
              <a:buNone/>
            </a:pPr>
            <a:r>
              <a:rPr lang="en-US" sz="3100" b="1" dirty="0">
                <a:solidFill>
                  <a:srgbClr val="EA5926"/>
                </a:solidFill>
                <a:latin typeface="Calibri" panose="020F0502020204030204" pitchFamily="34" charset="0"/>
                <a:cs typeface="Calibri" panose="020F0502020204030204" pitchFamily="34" charset="0"/>
              </a:rPr>
              <a:t>Business Judgment Rule:</a:t>
            </a:r>
          </a:p>
          <a:p>
            <a:pPr marL="0" indent="0">
              <a:lnSpc>
                <a:spcPct val="120000"/>
              </a:lnSpc>
              <a:spcBef>
                <a:spcPts val="0"/>
              </a:spcBef>
              <a:buNone/>
            </a:pPr>
            <a:r>
              <a:rPr lang="en-US" sz="2100" dirty="0">
                <a:solidFill>
                  <a:srgbClr val="264556"/>
                </a:solidFill>
                <a:latin typeface="Calibri" panose="020F0502020204030204" pitchFamily="34" charset="0"/>
                <a:cs typeface="Calibri" panose="020F0502020204030204" pitchFamily="34" charset="0"/>
              </a:rPr>
              <a:t>Courts typically apply the Business Judgment Rule when rendering judgments, </a:t>
            </a:r>
            <a:br>
              <a:rPr lang="en-US" sz="2100" dirty="0">
                <a:solidFill>
                  <a:srgbClr val="264556"/>
                </a:solidFill>
                <a:latin typeface="Calibri" panose="020F0502020204030204" pitchFamily="34" charset="0"/>
                <a:cs typeface="Calibri" panose="020F0502020204030204" pitchFamily="34" charset="0"/>
              </a:rPr>
            </a:br>
            <a:r>
              <a:rPr lang="en-US" sz="2100" dirty="0">
                <a:solidFill>
                  <a:srgbClr val="264556"/>
                </a:solidFill>
                <a:latin typeface="Calibri" panose="020F0502020204030204" pitchFamily="34" charset="0"/>
                <a:cs typeface="Calibri" panose="020F0502020204030204" pitchFamily="34" charset="0"/>
              </a:rPr>
              <a:t>developed over the years as Courts have deliberated </a:t>
            </a:r>
            <a:br>
              <a:rPr lang="en-US" sz="2100" dirty="0">
                <a:solidFill>
                  <a:srgbClr val="264556"/>
                </a:solidFill>
                <a:latin typeface="Calibri" panose="020F0502020204030204" pitchFamily="34" charset="0"/>
                <a:cs typeface="Calibri" panose="020F0502020204030204" pitchFamily="34" charset="0"/>
              </a:rPr>
            </a:br>
            <a:r>
              <a:rPr lang="en-US" sz="2100" dirty="0">
                <a:solidFill>
                  <a:srgbClr val="264556"/>
                </a:solidFill>
                <a:latin typeface="Calibri" panose="020F0502020204030204" pitchFamily="34" charset="0"/>
                <a:cs typeface="Calibri" panose="020F0502020204030204" pitchFamily="34" charset="0"/>
              </a:rPr>
              <a:t>to what extent the corporate fiduciary is liable for honest errors in judgment </a:t>
            </a:r>
            <a:br>
              <a:rPr lang="en-US" sz="2100" dirty="0">
                <a:solidFill>
                  <a:srgbClr val="264556"/>
                </a:solidFill>
                <a:latin typeface="Calibri" panose="020F0502020204030204" pitchFamily="34" charset="0"/>
                <a:cs typeface="Calibri" panose="020F0502020204030204" pitchFamily="34" charset="0"/>
              </a:rPr>
            </a:br>
            <a:r>
              <a:rPr lang="en-US" sz="2100" dirty="0">
                <a:solidFill>
                  <a:srgbClr val="264556"/>
                </a:solidFill>
                <a:latin typeface="Calibri" panose="020F0502020204030204" pitchFamily="34" charset="0"/>
                <a:cs typeface="Calibri" panose="020F0502020204030204" pitchFamily="34" charset="0"/>
              </a:rPr>
              <a:t>that lead to loss to the corporation:</a:t>
            </a:r>
          </a:p>
          <a:p>
            <a:pPr marL="0" indent="0">
              <a:lnSpc>
                <a:spcPct val="120000"/>
              </a:lnSpc>
              <a:spcBef>
                <a:spcPts val="0"/>
              </a:spcBef>
              <a:buNone/>
            </a:pPr>
            <a:endParaRPr lang="en-US" sz="1200" dirty="0">
              <a:latin typeface="Calibri" panose="020F0502020204030204" pitchFamily="34" charset="0"/>
              <a:cs typeface="Calibri" panose="020F0502020204030204" pitchFamily="34" charset="0"/>
            </a:endParaRPr>
          </a:p>
          <a:p>
            <a:pPr marL="0" indent="0" algn="ctr">
              <a:lnSpc>
                <a:spcPct val="120000"/>
              </a:lnSpc>
              <a:spcBef>
                <a:spcPts val="0"/>
              </a:spcBef>
              <a:buNone/>
            </a:pPr>
            <a:r>
              <a:rPr lang="en-US" sz="3100" dirty="0">
                <a:solidFill>
                  <a:srgbClr val="264556"/>
                </a:solidFill>
                <a:latin typeface="Calibri" panose="020F0502020204030204" pitchFamily="34" charset="0"/>
                <a:cs typeface="Calibri" panose="020F0502020204030204" pitchFamily="34" charset="0"/>
              </a:rPr>
              <a:t>“Directors are required </a:t>
            </a:r>
            <a:br>
              <a:rPr lang="en-US" sz="3100" dirty="0">
                <a:solidFill>
                  <a:srgbClr val="264556"/>
                </a:solidFill>
                <a:latin typeface="Calibri" panose="020F0502020204030204" pitchFamily="34" charset="0"/>
                <a:cs typeface="Calibri" panose="020F0502020204030204" pitchFamily="34" charset="0"/>
              </a:rPr>
            </a:br>
            <a:r>
              <a:rPr lang="en-US" sz="3100" dirty="0">
                <a:solidFill>
                  <a:srgbClr val="264556"/>
                </a:solidFill>
                <a:latin typeface="Calibri" panose="020F0502020204030204" pitchFamily="34" charset="0"/>
                <a:cs typeface="Calibri" panose="020F0502020204030204" pitchFamily="34" charset="0"/>
              </a:rPr>
              <a:t>to perform their duties in </a:t>
            </a:r>
            <a:r>
              <a:rPr lang="en-US" sz="3100" u="sng" dirty="0">
                <a:solidFill>
                  <a:srgbClr val="EA5926"/>
                </a:solidFill>
                <a:latin typeface="Calibri" panose="020F0502020204030204" pitchFamily="34" charset="0"/>
                <a:cs typeface="Calibri" panose="020F0502020204030204" pitchFamily="34" charset="0"/>
              </a:rPr>
              <a:t>good faith</a:t>
            </a:r>
            <a:r>
              <a:rPr lang="en-US" sz="3100" dirty="0">
                <a:latin typeface="Calibri" panose="020F0502020204030204" pitchFamily="34" charset="0"/>
                <a:cs typeface="Calibri" panose="020F0502020204030204" pitchFamily="34" charset="0"/>
              </a:rPr>
              <a:t>, </a:t>
            </a:r>
            <a:br>
              <a:rPr lang="en-US" sz="3100" dirty="0">
                <a:latin typeface="Calibri" panose="020F0502020204030204" pitchFamily="34" charset="0"/>
                <a:cs typeface="Calibri" panose="020F0502020204030204" pitchFamily="34" charset="0"/>
              </a:rPr>
            </a:br>
            <a:r>
              <a:rPr lang="en-US" sz="3100" dirty="0">
                <a:solidFill>
                  <a:srgbClr val="264556"/>
                </a:solidFill>
                <a:latin typeface="Calibri" panose="020F0502020204030204" pitchFamily="34" charset="0"/>
                <a:cs typeface="Calibri" panose="020F0502020204030204" pitchFamily="34" charset="0"/>
              </a:rPr>
              <a:t>in a manner in which they reasonably believe to be in the </a:t>
            </a:r>
            <a:br>
              <a:rPr lang="en-US" sz="3100" dirty="0">
                <a:latin typeface="Calibri" panose="020F0502020204030204" pitchFamily="34" charset="0"/>
                <a:cs typeface="Calibri" panose="020F0502020204030204" pitchFamily="34" charset="0"/>
              </a:rPr>
            </a:br>
            <a:r>
              <a:rPr lang="en-US" sz="3100" u="sng" dirty="0">
                <a:solidFill>
                  <a:srgbClr val="EA5926"/>
                </a:solidFill>
                <a:latin typeface="Calibri" panose="020F0502020204030204" pitchFamily="34" charset="0"/>
                <a:cs typeface="Calibri" panose="020F0502020204030204" pitchFamily="34" charset="0"/>
              </a:rPr>
              <a:t>best interests</a:t>
            </a:r>
            <a:r>
              <a:rPr lang="en-US" sz="3100" dirty="0">
                <a:solidFill>
                  <a:srgbClr val="EA5926"/>
                </a:solidFill>
                <a:latin typeface="Calibri" panose="020F0502020204030204" pitchFamily="34" charset="0"/>
                <a:cs typeface="Calibri" panose="020F0502020204030204" pitchFamily="34" charset="0"/>
              </a:rPr>
              <a:t> </a:t>
            </a:r>
            <a:r>
              <a:rPr lang="en-US" sz="3100" dirty="0">
                <a:solidFill>
                  <a:srgbClr val="264556"/>
                </a:solidFill>
                <a:latin typeface="Calibri" panose="020F0502020204030204" pitchFamily="34" charset="0"/>
                <a:cs typeface="Calibri" panose="020F0502020204030204" pitchFamily="34" charset="0"/>
              </a:rPr>
              <a:t>of the corporation, and </a:t>
            </a:r>
            <a:br>
              <a:rPr lang="en-US" sz="3100" dirty="0">
                <a:solidFill>
                  <a:srgbClr val="264556"/>
                </a:solidFill>
                <a:latin typeface="Calibri" panose="020F0502020204030204" pitchFamily="34" charset="0"/>
                <a:cs typeface="Calibri" panose="020F0502020204030204" pitchFamily="34" charset="0"/>
              </a:rPr>
            </a:br>
            <a:r>
              <a:rPr lang="en-US" sz="3100" dirty="0">
                <a:solidFill>
                  <a:srgbClr val="264556"/>
                </a:solidFill>
                <a:latin typeface="Calibri" panose="020F0502020204030204" pitchFamily="34" charset="0"/>
                <a:cs typeface="Calibri" panose="020F0502020204030204" pitchFamily="34" charset="0"/>
              </a:rPr>
              <a:t>with such care, including </a:t>
            </a:r>
            <a:br>
              <a:rPr lang="en-US" sz="3100" dirty="0">
                <a:solidFill>
                  <a:srgbClr val="264556"/>
                </a:solidFill>
                <a:latin typeface="Calibri" panose="020F0502020204030204" pitchFamily="34" charset="0"/>
                <a:cs typeface="Calibri" panose="020F0502020204030204" pitchFamily="34" charset="0"/>
              </a:rPr>
            </a:br>
            <a:r>
              <a:rPr lang="en-US" sz="3100" u="sng" dirty="0">
                <a:solidFill>
                  <a:srgbClr val="EA5926"/>
                </a:solidFill>
                <a:latin typeface="Calibri" panose="020F0502020204030204" pitchFamily="34" charset="0"/>
                <a:cs typeface="Calibri" panose="020F0502020204030204" pitchFamily="34" charset="0"/>
              </a:rPr>
              <a:t>reasonable inquiry, skill &amp; diligence</a:t>
            </a:r>
            <a:r>
              <a:rPr lang="en-US" sz="3100" dirty="0">
                <a:latin typeface="Calibri" panose="020F0502020204030204" pitchFamily="34" charset="0"/>
                <a:cs typeface="Calibri" panose="020F0502020204030204" pitchFamily="34" charset="0"/>
              </a:rPr>
              <a:t>, </a:t>
            </a:r>
            <a:br>
              <a:rPr lang="en-US" sz="3100" dirty="0">
                <a:latin typeface="Calibri" panose="020F0502020204030204" pitchFamily="34" charset="0"/>
                <a:cs typeface="Calibri" panose="020F0502020204030204" pitchFamily="34" charset="0"/>
              </a:rPr>
            </a:br>
            <a:r>
              <a:rPr lang="en-US" sz="3100" dirty="0">
                <a:solidFill>
                  <a:srgbClr val="264556"/>
                </a:solidFill>
                <a:latin typeface="Calibri" panose="020F0502020204030204" pitchFamily="34" charset="0"/>
                <a:cs typeface="Calibri" panose="020F0502020204030204" pitchFamily="34" charset="0"/>
              </a:rPr>
              <a:t>as a person of </a:t>
            </a:r>
            <a:r>
              <a:rPr lang="en-US" sz="3100" u="sng" dirty="0">
                <a:solidFill>
                  <a:srgbClr val="EA5926"/>
                </a:solidFill>
                <a:latin typeface="Calibri" panose="020F0502020204030204" pitchFamily="34" charset="0"/>
                <a:cs typeface="Calibri" panose="020F0502020204030204" pitchFamily="34" charset="0"/>
              </a:rPr>
              <a:t>ordinary prudence</a:t>
            </a:r>
            <a:r>
              <a:rPr lang="en-US" sz="3100" dirty="0">
                <a:solidFill>
                  <a:srgbClr val="EA5926"/>
                </a:solidFill>
                <a:latin typeface="Calibri" panose="020F0502020204030204" pitchFamily="34" charset="0"/>
                <a:cs typeface="Calibri" panose="020F0502020204030204" pitchFamily="34" charset="0"/>
              </a:rPr>
              <a:t> </a:t>
            </a:r>
            <a:br>
              <a:rPr lang="en-US" sz="3100" dirty="0">
                <a:latin typeface="Calibri" panose="020F0502020204030204" pitchFamily="34" charset="0"/>
                <a:cs typeface="Calibri" panose="020F0502020204030204" pitchFamily="34" charset="0"/>
              </a:rPr>
            </a:br>
            <a:r>
              <a:rPr lang="en-US" sz="3100" dirty="0">
                <a:solidFill>
                  <a:srgbClr val="264556"/>
                </a:solidFill>
                <a:latin typeface="Calibri" panose="020F0502020204030204" pitchFamily="34" charset="0"/>
                <a:cs typeface="Calibri" panose="020F0502020204030204" pitchFamily="34" charset="0"/>
              </a:rPr>
              <a:t>would use under similar circumstances."  </a:t>
            </a:r>
          </a:p>
          <a:p>
            <a:pPr marL="0" indent="0" algn="ctr">
              <a:lnSpc>
                <a:spcPct val="120000"/>
              </a:lnSpc>
              <a:spcBef>
                <a:spcPts val="0"/>
              </a:spcBef>
              <a:buNone/>
            </a:pPr>
            <a:endParaRPr lang="en-US" sz="3000" dirty="0">
              <a:latin typeface="Calibri" panose="020F0502020204030204" pitchFamily="34" charset="0"/>
              <a:cs typeface="Calibri" panose="020F0502020204030204" pitchFamily="34" charset="0"/>
            </a:endParaRPr>
          </a:p>
          <a:p>
            <a:pPr marL="0" indent="0" algn="ctr">
              <a:buNone/>
            </a:pPr>
            <a:endParaRPr lang="en-US" sz="3000" dirty="0">
              <a:latin typeface="Calibri" panose="020F0502020204030204" pitchFamily="34" charset="0"/>
              <a:cs typeface="Calibri" panose="020F0502020204030204" pitchFamily="34" charset="0"/>
            </a:endParaRPr>
          </a:p>
          <a:p>
            <a:pPr marL="0" indent="0" algn="ctr">
              <a:buNone/>
            </a:pPr>
            <a:endParaRPr lang="en-US" sz="3000" dirty="0">
              <a:latin typeface="Calibri" panose="020F0502020204030204" pitchFamily="34" charset="0"/>
              <a:cs typeface="Calibri" panose="020F0502020204030204" pitchFamily="34" charset="0"/>
            </a:endParaRPr>
          </a:p>
          <a:p>
            <a:endParaRPr lang="en-US" sz="3000" dirty="0">
              <a:latin typeface="Calibri" panose="020F0502020204030204" pitchFamily="34" charset="0"/>
              <a:cs typeface="Calibri" panose="020F0502020204030204" pitchFamily="34" charset="0"/>
            </a:endParaRPr>
          </a:p>
          <a:p>
            <a:endParaRPr lang="en-US" sz="3000" dirty="0">
              <a:latin typeface="Calibri" panose="020F0502020204030204" pitchFamily="34" charset="0"/>
              <a:cs typeface="Calibri" panose="020F0502020204030204" pitchFamily="34" charset="0"/>
            </a:endParaRPr>
          </a:p>
        </p:txBody>
      </p:sp>
      <p:sp>
        <p:nvSpPr>
          <p:cNvPr id="2" name="Title 1"/>
          <p:cNvSpPr>
            <a:spLocks noGrp="1"/>
          </p:cNvSpPr>
          <p:nvPr>
            <p:ph type="title" idx="4294967295"/>
          </p:nvPr>
        </p:nvSpPr>
        <p:spPr>
          <a:xfrm>
            <a:off x="0" y="523875"/>
            <a:ext cx="8305800" cy="731838"/>
          </a:xfrm>
        </p:spPr>
        <p:txBody>
          <a:bodyPr>
            <a:normAutofit/>
          </a:bodyPr>
          <a:lstStyle/>
          <a:p>
            <a:r>
              <a:rPr lang="en-US" sz="3200" b="1" dirty="0">
                <a:solidFill>
                  <a:schemeClr val="bg1"/>
                </a:solidFill>
                <a:latin typeface="Calibri" panose="020F0502020204030204" pitchFamily="34" charset="0"/>
                <a:cs typeface="Calibri" panose="020F0502020204030204" pitchFamily="34" charset="0"/>
              </a:rPr>
              <a:t>Standard of Conduct = Business Judgment Rule</a:t>
            </a:r>
            <a:endParaRPr lang="en-US" sz="3200" b="1" dirty="0">
              <a:solidFill>
                <a:schemeClr val="bg1"/>
              </a:solidFill>
            </a:endParaRPr>
          </a:p>
        </p:txBody>
      </p:sp>
    </p:spTree>
    <p:extLst>
      <p:ext uri="{BB962C8B-B14F-4D97-AF65-F5344CB8AC3E}">
        <p14:creationId xmlns:p14="http://schemas.microsoft.com/office/powerpoint/2010/main" val="879871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42519" y="1362780"/>
            <a:ext cx="8382000" cy="5029200"/>
          </a:xfrm>
        </p:spPr>
        <p:txBody>
          <a:bodyPr>
            <a:noAutofit/>
          </a:bodyPr>
          <a:lstStyle/>
          <a:p>
            <a:pPr marL="0" indent="0" fontAlgn="base">
              <a:spcBef>
                <a:spcPts val="600"/>
              </a:spcBef>
              <a:buNone/>
            </a:pPr>
            <a:r>
              <a:rPr lang="en-US" sz="2400" b="1" dirty="0">
                <a:solidFill>
                  <a:srgbClr val="EA5926"/>
                </a:solidFill>
                <a:latin typeface="Calibri" panose="020F0502020204030204" pitchFamily="34" charset="0"/>
                <a:cs typeface="Calibri" panose="020F0502020204030204" pitchFamily="34" charset="0"/>
              </a:rPr>
              <a:t>Duty of Care</a:t>
            </a:r>
          </a:p>
          <a:p>
            <a:pPr marL="0" indent="0" fontAlgn="base">
              <a:spcBef>
                <a:spcPts val="600"/>
              </a:spcBef>
              <a:buNone/>
            </a:pPr>
            <a:endParaRPr lang="en-US" sz="500" dirty="0">
              <a:solidFill>
                <a:srgbClr val="EA5926"/>
              </a:solidFill>
              <a:latin typeface="Calibri" panose="020F0502020204030204" pitchFamily="34" charset="0"/>
              <a:cs typeface="Calibri" panose="020F0502020204030204" pitchFamily="34" charset="0"/>
            </a:endParaRPr>
          </a:p>
          <a:p>
            <a:pPr fontAlgn="base">
              <a:spcBef>
                <a:spcPts val="600"/>
              </a:spcBef>
            </a:pPr>
            <a:r>
              <a:rPr lang="en-US" sz="2000" dirty="0">
                <a:latin typeface="Calibri" panose="020F0502020204030204" pitchFamily="34" charset="0"/>
                <a:cs typeface="Calibri" panose="020F0502020204030204" pitchFamily="34" charset="0"/>
              </a:rPr>
              <a:t>Responsibility for making </a:t>
            </a:r>
            <a:r>
              <a:rPr lang="en-US" sz="2000" dirty="0">
                <a:solidFill>
                  <a:srgbClr val="EA5926"/>
                </a:solidFill>
                <a:latin typeface="Calibri" panose="020F0502020204030204" pitchFamily="34" charset="0"/>
                <a:cs typeface="Calibri" panose="020F0502020204030204" pitchFamily="34" charset="0"/>
              </a:rPr>
              <a:t>informed judgments </a:t>
            </a:r>
            <a:r>
              <a:rPr lang="en-US" sz="2000" dirty="0">
                <a:latin typeface="Calibri" panose="020F0502020204030204" pitchFamily="34" charset="0"/>
                <a:cs typeface="Calibri" panose="020F0502020204030204" pitchFamily="34" charset="0"/>
              </a:rPr>
              <a:t>lies with the board member:  </a:t>
            </a:r>
          </a:p>
          <a:p>
            <a:pPr lvl="1" fontAlgn="base">
              <a:spcBef>
                <a:spcPts val="600"/>
              </a:spcBef>
            </a:pPr>
            <a:r>
              <a:rPr lang="en-US" sz="2000" dirty="0">
                <a:latin typeface="Calibri" panose="020F0502020204030204" pitchFamily="34" charset="0"/>
                <a:cs typeface="Calibri" panose="020F0502020204030204" pitchFamily="34" charset="0"/>
              </a:rPr>
              <a:t>Board members need </a:t>
            </a:r>
            <a:r>
              <a:rPr lang="en-US" sz="2000" dirty="0">
                <a:solidFill>
                  <a:srgbClr val="EA5926"/>
                </a:solidFill>
                <a:latin typeface="Calibri" panose="020F0502020204030204" pitchFamily="34" charset="0"/>
                <a:cs typeface="Calibri" panose="020F0502020204030204" pitchFamily="34" charset="0"/>
              </a:rPr>
              <a:t>to secure facts &amp; ask questions </a:t>
            </a:r>
            <a:br>
              <a:rPr lang="en-US" sz="2000" dirty="0">
                <a:solidFill>
                  <a:srgbClr val="EA5926"/>
                </a:solidFill>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to get </a:t>
            </a:r>
            <a:r>
              <a:rPr lang="en-US" sz="2000" dirty="0">
                <a:solidFill>
                  <a:srgbClr val="EA5926"/>
                </a:solidFill>
                <a:latin typeface="Calibri" panose="020F0502020204030204" pitchFamily="34" charset="0"/>
                <a:cs typeface="Calibri" panose="020F0502020204030204" pitchFamily="34" charset="0"/>
              </a:rPr>
              <a:t>clarity of the issues </a:t>
            </a:r>
          </a:p>
          <a:p>
            <a:pPr lvl="1" fontAlgn="base">
              <a:spcBef>
                <a:spcPts val="600"/>
              </a:spcBef>
            </a:pPr>
            <a:r>
              <a:rPr lang="en-US" sz="2000" dirty="0">
                <a:latin typeface="Calibri" panose="020F0502020204030204" pitchFamily="34" charset="0"/>
                <a:cs typeface="Calibri" panose="020F0502020204030204" pitchFamily="34" charset="0"/>
              </a:rPr>
              <a:t>The board should seek </a:t>
            </a:r>
            <a:r>
              <a:rPr lang="en-US" sz="2000" dirty="0">
                <a:solidFill>
                  <a:srgbClr val="EA5926"/>
                </a:solidFill>
                <a:latin typeface="Calibri" panose="020F0502020204030204" pitchFamily="34" charset="0"/>
                <a:cs typeface="Calibri" panose="020F0502020204030204" pitchFamily="34" charset="0"/>
              </a:rPr>
              <a:t>independent professional advice </a:t>
            </a:r>
            <a:br>
              <a:rPr lang="en-US" sz="2000" dirty="0">
                <a:solidFill>
                  <a:srgbClr val="EA5926"/>
                </a:solidFill>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when decisions are </a:t>
            </a:r>
            <a:r>
              <a:rPr lang="en-US" sz="2000" dirty="0">
                <a:solidFill>
                  <a:srgbClr val="EA5926"/>
                </a:solidFill>
                <a:latin typeface="Calibri" panose="020F0502020204030204" pitchFamily="34" charset="0"/>
                <a:cs typeface="Calibri" panose="020F0502020204030204" pitchFamily="34" charset="0"/>
              </a:rPr>
              <a:t>complex</a:t>
            </a:r>
            <a:r>
              <a:rPr lang="en-US" sz="2000" dirty="0">
                <a:latin typeface="Calibri" panose="020F0502020204030204" pitchFamily="34" charset="0"/>
                <a:cs typeface="Calibri" panose="020F0502020204030204" pitchFamily="34" charset="0"/>
              </a:rPr>
              <a:t> or in </a:t>
            </a:r>
            <a:r>
              <a:rPr lang="en-US" sz="2000" dirty="0">
                <a:solidFill>
                  <a:srgbClr val="EA5926"/>
                </a:solidFill>
                <a:latin typeface="Calibri" panose="020F0502020204030204" pitchFamily="34" charset="0"/>
                <a:cs typeface="Calibri" panose="020F0502020204030204" pitchFamily="34" charset="0"/>
              </a:rPr>
              <a:t>new</a:t>
            </a:r>
            <a:r>
              <a:rPr lang="en-US" sz="2000" dirty="0">
                <a:latin typeface="Calibri" panose="020F0502020204030204" pitchFamily="34" charset="0"/>
                <a:cs typeface="Calibri" panose="020F0502020204030204" pitchFamily="34" charset="0"/>
              </a:rPr>
              <a:t> territory</a:t>
            </a:r>
          </a:p>
          <a:p>
            <a:pPr lvl="1" fontAlgn="base">
              <a:spcBef>
                <a:spcPts val="600"/>
              </a:spcBef>
            </a:pPr>
            <a:endParaRPr lang="en-US" sz="2000" dirty="0">
              <a:latin typeface="Calibri" panose="020F0502020204030204" pitchFamily="34" charset="0"/>
              <a:cs typeface="Calibri" panose="020F0502020204030204" pitchFamily="34" charset="0"/>
            </a:endParaRPr>
          </a:p>
          <a:p>
            <a:pPr fontAlgn="base">
              <a:spcBef>
                <a:spcPts val="600"/>
              </a:spcBef>
            </a:pPr>
            <a:r>
              <a:rPr lang="en-US" sz="2000" dirty="0">
                <a:latin typeface="Calibri" panose="020F0502020204030204" pitchFamily="34" charset="0"/>
                <a:cs typeface="Calibri" panose="020F0502020204030204" pitchFamily="34" charset="0"/>
              </a:rPr>
              <a:t>Per the Office of Inspector General, board members are responsible for two facets of legal compliance with regard to duty of care:</a:t>
            </a:r>
          </a:p>
          <a:p>
            <a:pPr lvl="1" fontAlgn="base">
              <a:spcBef>
                <a:spcPts val="600"/>
              </a:spcBef>
            </a:pPr>
            <a:r>
              <a:rPr lang="en-US" sz="2000" dirty="0">
                <a:latin typeface="Calibri" panose="020F0502020204030204" pitchFamily="34" charset="0"/>
                <a:cs typeface="Calibri" panose="020F0502020204030204" pitchFamily="34" charset="0"/>
              </a:rPr>
              <a:t>to ensure that </a:t>
            </a:r>
            <a:r>
              <a:rPr lang="en-US" sz="2000" dirty="0">
                <a:solidFill>
                  <a:srgbClr val="EA5926"/>
                </a:solidFill>
                <a:latin typeface="Calibri" panose="020F0502020204030204" pitchFamily="34" charset="0"/>
                <a:cs typeface="Calibri" panose="020F0502020204030204" pitchFamily="34" charset="0"/>
              </a:rPr>
              <a:t>accurate information &amp; reporting systems </a:t>
            </a:r>
            <a:r>
              <a:rPr lang="en-US" sz="2000" dirty="0">
                <a:latin typeface="Calibri" panose="020F0502020204030204" pitchFamily="34" charset="0"/>
                <a:cs typeface="Calibri" panose="020F0502020204030204" pitchFamily="34" charset="0"/>
              </a:rPr>
              <a:t>exist</a:t>
            </a:r>
          </a:p>
          <a:p>
            <a:pPr lvl="1" fontAlgn="base">
              <a:spcBef>
                <a:spcPts val="600"/>
              </a:spcBef>
            </a:pPr>
            <a:r>
              <a:rPr lang="en-US" sz="2000" dirty="0">
                <a:latin typeface="Calibri" panose="020F0502020204030204" pitchFamily="34" charset="0"/>
                <a:cs typeface="Calibri" panose="020F0502020204030204" pitchFamily="34" charset="0"/>
              </a:rPr>
              <a:t>to ensure that reporting systems are adequate to </a:t>
            </a:r>
            <a:r>
              <a:rPr lang="en-US" sz="2000" dirty="0">
                <a:solidFill>
                  <a:srgbClr val="EA5926"/>
                </a:solidFill>
                <a:latin typeface="Calibri" panose="020F0502020204030204" pitchFamily="34" charset="0"/>
                <a:cs typeface="Calibri" panose="020F0502020204030204" pitchFamily="34" charset="0"/>
              </a:rPr>
              <a:t>flag board members </a:t>
            </a:r>
            <a:r>
              <a:rPr lang="en-US" sz="2000" dirty="0">
                <a:latin typeface="Calibri" panose="020F0502020204030204" pitchFamily="34" charset="0"/>
                <a:cs typeface="Calibri" panose="020F0502020204030204" pitchFamily="34" charset="0"/>
              </a:rPr>
              <a:t>in a </a:t>
            </a:r>
            <a:r>
              <a:rPr lang="en-US" sz="2000" dirty="0">
                <a:solidFill>
                  <a:srgbClr val="EA5926"/>
                </a:solidFill>
                <a:latin typeface="Calibri" panose="020F0502020204030204" pitchFamily="34" charset="0"/>
                <a:cs typeface="Calibri" panose="020F0502020204030204" pitchFamily="34" charset="0"/>
              </a:rPr>
              <a:t>timely</a:t>
            </a:r>
            <a:r>
              <a:rPr lang="en-US" sz="2000" dirty="0">
                <a:latin typeface="Calibri" panose="020F0502020204030204" pitchFamily="34" charset="0"/>
                <a:cs typeface="Calibri" panose="020F0502020204030204" pitchFamily="34" charset="0"/>
              </a:rPr>
              <a:t> manner when the organization is threatened by </a:t>
            </a:r>
            <a:r>
              <a:rPr lang="en-US" sz="2000" dirty="0">
                <a:solidFill>
                  <a:srgbClr val="EA5926"/>
                </a:solidFill>
                <a:latin typeface="Calibri" panose="020F0502020204030204" pitchFamily="34" charset="0"/>
                <a:cs typeface="Calibri" panose="020F0502020204030204" pitchFamily="34" charset="0"/>
              </a:rPr>
              <a:t>legal </a:t>
            </a:r>
            <a:r>
              <a:rPr lang="en-US" sz="2000" dirty="0">
                <a:latin typeface="Calibri" panose="020F0502020204030204" pitchFamily="34" charset="0"/>
                <a:cs typeface="Calibri" panose="020F0502020204030204" pitchFamily="34" charset="0"/>
              </a:rPr>
              <a:t>concerns</a:t>
            </a:r>
          </a:p>
        </p:txBody>
      </p:sp>
      <p:sp>
        <p:nvSpPr>
          <p:cNvPr id="2" name="Title 1"/>
          <p:cNvSpPr>
            <a:spLocks noGrp="1"/>
          </p:cNvSpPr>
          <p:nvPr>
            <p:ph type="title" idx="4294967295"/>
          </p:nvPr>
        </p:nvSpPr>
        <p:spPr>
          <a:xfrm>
            <a:off x="1228725" y="261938"/>
            <a:ext cx="7915275" cy="815975"/>
          </a:xfrm>
        </p:spPr>
        <p:txBody>
          <a:bodyPr>
            <a:noAutofit/>
          </a:bodyPr>
          <a:lstStyle/>
          <a:p>
            <a:r>
              <a:rPr lang="en-US" sz="2800" b="1" dirty="0">
                <a:solidFill>
                  <a:schemeClr val="bg1"/>
                </a:solidFill>
                <a:latin typeface="Calibri" panose="020F0502020204030204" pitchFamily="34" charset="0"/>
                <a:cs typeface="Calibri" panose="020F0502020204030204" pitchFamily="34" charset="0"/>
              </a:rPr>
              <a:t>Good Faith =  </a:t>
            </a:r>
            <a:br>
              <a:rPr lang="en-US" sz="2800" b="1" dirty="0">
                <a:solidFill>
                  <a:schemeClr val="bg1"/>
                </a:solidFill>
                <a:latin typeface="Calibri" panose="020F0502020204030204" pitchFamily="34" charset="0"/>
                <a:cs typeface="Calibri" panose="020F0502020204030204" pitchFamily="34" charset="0"/>
              </a:rPr>
            </a:br>
            <a:r>
              <a:rPr lang="en-US" sz="2800" b="1" dirty="0">
                <a:solidFill>
                  <a:schemeClr val="bg1"/>
                </a:solidFill>
                <a:latin typeface="Calibri" panose="020F0502020204030204" pitchFamily="34" charset="0"/>
                <a:cs typeface="Calibri" panose="020F0502020204030204" pitchFamily="34" charset="0"/>
              </a:rPr>
              <a:t>Duty of Care.  Duty of Loyalty.  Duty of Obedience.</a:t>
            </a:r>
            <a:endParaRPr lang="en-US" sz="2800" b="1" dirty="0">
              <a:solidFill>
                <a:schemeClr val="bg1"/>
              </a:solidFill>
            </a:endParaRPr>
          </a:p>
        </p:txBody>
      </p:sp>
      <p:pic>
        <p:nvPicPr>
          <p:cNvPr id="3" name="Picture 2"/>
          <p:cNvPicPr>
            <a:picLocks noChangeAspect="1"/>
          </p:cNvPicPr>
          <p:nvPr/>
        </p:nvPicPr>
        <p:blipFill>
          <a:blip r:embed="rId3"/>
          <a:stretch>
            <a:fillRect/>
          </a:stretch>
        </p:blipFill>
        <p:spPr>
          <a:xfrm>
            <a:off x="114893" y="37217"/>
            <a:ext cx="695004" cy="816935"/>
          </a:xfrm>
          <a:prstGeom prst="rect">
            <a:avLst/>
          </a:prstGeom>
        </p:spPr>
      </p:pic>
    </p:spTree>
    <p:extLst>
      <p:ext uri="{BB962C8B-B14F-4D97-AF65-F5344CB8AC3E}">
        <p14:creationId xmlns:p14="http://schemas.microsoft.com/office/powerpoint/2010/main" val="2157354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62395" y="1362780"/>
            <a:ext cx="8382000" cy="5029200"/>
          </a:xfrm>
        </p:spPr>
        <p:txBody>
          <a:bodyPr>
            <a:noAutofit/>
          </a:bodyPr>
          <a:lstStyle/>
          <a:p>
            <a:pPr marL="0" indent="0" fontAlgn="base">
              <a:spcBef>
                <a:spcPts val="600"/>
              </a:spcBef>
              <a:buNone/>
            </a:pPr>
            <a:r>
              <a:rPr lang="en-US" sz="2400" b="1" dirty="0">
                <a:solidFill>
                  <a:srgbClr val="EA5926"/>
                </a:solidFill>
                <a:latin typeface="Calibri" panose="020F0502020204030204" pitchFamily="34" charset="0"/>
                <a:cs typeface="Calibri" panose="020F0502020204030204" pitchFamily="34" charset="0"/>
              </a:rPr>
              <a:t>Duty of Loyalty</a:t>
            </a:r>
            <a:endParaRPr lang="en-US" sz="2400" dirty="0">
              <a:solidFill>
                <a:srgbClr val="EA5926"/>
              </a:solidFill>
              <a:latin typeface="Calibri" panose="020F0502020204030204" pitchFamily="34" charset="0"/>
              <a:cs typeface="Calibri" panose="020F0502020204030204" pitchFamily="34" charset="0"/>
            </a:endParaRPr>
          </a:p>
          <a:p>
            <a:pPr fontAlgn="base">
              <a:spcBef>
                <a:spcPts val="600"/>
              </a:spcBef>
            </a:pPr>
            <a:r>
              <a:rPr lang="en-US" sz="2000" dirty="0">
                <a:solidFill>
                  <a:srgbClr val="264556"/>
                </a:solidFill>
                <a:latin typeface="Calibri" panose="020F0502020204030204" pitchFamily="34" charset="0"/>
                <a:cs typeface="Calibri" panose="020F0502020204030204" pitchFamily="34" charset="0"/>
              </a:rPr>
              <a:t>Board members must </a:t>
            </a:r>
            <a:r>
              <a:rPr lang="en-US" sz="2000" dirty="0">
                <a:solidFill>
                  <a:srgbClr val="EA5926"/>
                </a:solidFill>
                <a:latin typeface="Calibri" panose="020F0502020204030204" pitchFamily="34" charset="0"/>
                <a:cs typeface="Calibri" panose="020F0502020204030204" pitchFamily="34" charset="0"/>
              </a:rPr>
              <a:t>cast aside any personal &amp; professional interests</a:t>
            </a:r>
            <a:r>
              <a:rPr lang="en-US" sz="2000" dirty="0">
                <a:latin typeface="Calibri" panose="020F0502020204030204" pitchFamily="34" charset="0"/>
                <a:cs typeface="Calibri" panose="020F0502020204030204" pitchFamily="34" charset="0"/>
              </a:rPr>
              <a:t>, </a:t>
            </a:r>
            <a:r>
              <a:rPr lang="en-US" sz="2000" dirty="0">
                <a:solidFill>
                  <a:srgbClr val="264556"/>
                </a:solidFill>
                <a:latin typeface="Calibri" panose="020F0502020204030204" pitchFamily="34" charset="0"/>
                <a:cs typeface="Calibri" panose="020F0502020204030204" pitchFamily="34" charset="0"/>
              </a:rPr>
              <a:t>placing the interests of the nonprofit ahead of their own</a:t>
            </a:r>
          </a:p>
          <a:p>
            <a:pPr fontAlgn="base">
              <a:spcBef>
                <a:spcPts val="600"/>
              </a:spcBef>
            </a:pPr>
            <a:r>
              <a:rPr lang="en-US" sz="2000" dirty="0">
                <a:solidFill>
                  <a:srgbClr val="264556"/>
                </a:solidFill>
                <a:latin typeface="Calibri" panose="020F0502020204030204" pitchFamily="34" charset="0"/>
                <a:cs typeface="Calibri" panose="020F0502020204030204" pitchFamily="34" charset="0"/>
              </a:rPr>
              <a:t>Although Board members technically CAN engage in </a:t>
            </a:r>
            <a:r>
              <a:rPr lang="en-US" sz="2000" dirty="0">
                <a:solidFill>
                  <a:srgbClr val="EA5926"/>
                </a:solidFill>
                <a:latin typeface="Calibri" panose="020F0502020204030204" pitchFamily="34" charset="0"/>
                <a:cs typeface="Calibri" panose="020F0502020204030204" pitchFamily="34" charset="0"/>
              </a:rPr>
              <a:t>financial transactions </a:t>
            </a:r>
            <a:r>
              <a:rPr lang="en-US" sz="2000" dirty="0">
                <a:solidFill>
                  <a:srgbClr val="264556"/>
                </a:solidFill>
                <a:latin typeface="Calibri" panose="020F0502020204030204" pitchFamily="34" charset="0"/>
                <a:cs typeface="Calibri" panose="020F0502020204030204" pitchFamily="34" charset="0"/>
              </a:rPr>
              <a:t>with the organization as long as the conflict is disclosed and approved by the other directors, this is perceived by many to be </a:t>
            </a:r>
            <a:r>
              <a:rPr lang="en-US" sz="2000" dirty="0">
                <a:solidFill>
                  <a:srgbClr val="EA5926"/>
                </a:solidFill>
                <a:latin typeface="Calibri" panose="020F0502020204030204" pitchFamily="34" charset="0"/>
                <a:cs typeface="Calibri" panose="020F0502020204030204" pitchFamily="34" charset="0"/>
              </a:rPr>
              <a:t>disloyal self-dealing </a:t>
            </a:r>
            <a:r>
              <a:rPr lang="en-US" sz="2000" dirty="0">
                <a:solidFill>
                  <a:srgbClr val="264556"/>
                </a:solidFill>
                <a:latin typeface="Calibri" panose="020F0502020204030204" pitchFamily="34" charset="0"/>
                <a:cs typeface="Calibri" panose="020F0502020204030204" pitchFamily="34" charset="0"/>
              </a:rPr>
              <a:t>and should be refrained from</a:t>
            </a:r>
          </a:p>
          <a:p>
            <a:pPr fontAlgn="base">
              <a:spcBef>
                <a:spcPts val="600"/>
              </a:spcBef>
            </a:pPr>
            <a:r>
              <a:rPr lang="en-US" sz="2000" dirty="0">
                <a:solidFill>
                  <a:srgbClr val="264556"/>
                </a:solidFill>
                <a:latin typeface="Calibri" panose="020F0502020204030204" pitchFamily="34" charset="0"/>
                <a:cs typeface="Calibri" panose="020F0502020204030204" pitchFamily="34" charset="0"/>
              </a:rPr>
              <a:t>Loyalty means </a:t>
            </a:r>
            <a:r>
              <a:rPr lang="en-US" sz="2000" dirty="0">
                <a:solidFill>
                  <a:srgbClr val="EA5926"/>
                </a:solidFill>
                <a:latin typeface="Calibri" panose="020F0502020204030204" pitchFamily="34" charset="0"/>
                <a:cs typeface="Calibri" panose="020F0502020204030204" pitchFamily="34" charset="0"/>
              </a:rPr>
              <a:t>respecting the confidentiality </a:t>
            </a:r>
            <a:r>
              <a:rPr lang="en-US" sz="2000" dirty="0">
                <a:solidFill>
                  <a:srgbClr val="264556"/>
                </a:solidFill>
                <a:latin typeface="Calibri" panose="020F0502020204030204" pitchFamily="34" charset="0"/>
                <a:cs typeface="Calibri" panose="020F0502020204030204" pitchFamily="34" charset="0"/>
              </a:rPr>
              <a:t>of the organization’s affairs by </a:t>
            </a:r>
            <a:r>
              <a:rPr lang="en-US" sz="2000" dirty="0">
                <a:solidFill>
                  <a:srgbClr val="EA5926"/>
                </a:solidFill>
                <a:latin typeface="Calibri" panose="020F0502020204030204" pitchFamily="34" charset="0"/>
                <a:cs typeface="Calibri" panose="020F0502020204030204" pitchFamily="34" charset="0"/>
              </a:rPr>
              <a:t>not disclosing them </a:t>
            </a:r>
            <a:r>
              <a:rPr lang="en-US" sz="2000" dirty="0">
                <a:solidFill>
                  <a:srgbClr val="264556"/>
                </a:solidFill>
                <a:latin typeface="Calibri" panose="020F0502020204030204" pitchFamily="34" charset="0"/>
                <a:cs typeface="Calibri" panose="020F0502020204030204" pitchFamily="34" charset="0"/>
              </a:rPr>
              <a:t>to outside individuals in a way that leads to</a:t>
            </a:r>
            <a:r>
              <a:rPr lang="en-US" sz="2000" dirty="0">
                <a:latin typeface="Calibri" panose="020F0502020204030204" pitchFamily="34" charset="0"/>
                <a:cs typeface="Calibri" panose="020F0502020204030204" pitchFamily="34" charset="0"/>
              </a:rPr>
              <a:t> </a:t>
            </a:r>
            <a:r>
              <a:rPr lang="en-US" sz="2000" dirty="0">
                <a:solidFill>
                  <a:srgbClr val="EA5926"/>
                </a:solidFill>
                <a:latin typeface="Calibri" panose="020F0502020204030204" pitchFamily="34" charset="0"/>
                <a:cs typeface="Calibri" panose="020F0502020204030204" pitchFamily="34" charset="0"/>
              </a:rPr>
              <a:t>loss of opportunity</a:t>
            </a:r>
            <a:r>
              <a:rPr lang="en-US" sz="2000" dirty="0">
                <a:latin typeface="Calibri" panose="020F0502020204030204" pitchFamily="34" charset="0"/>
                <a:cs typeface="Calibri" panose="020F0502020204030204" pitchFamily="34" charset="0"/>
              </a:rPr>
              <a:t> </a:t>
            </a:r>
            <a:r>
              <a:rPr lang="en-US" sz="2000" dirty="0">
                <a:solidFill>
                  <a:srgbClr val="264556"/>
                </a:solidFill>
                <a:latin typeface="Calibri" panose="020F0502020204030204" pitchFamily="34" charset="0"/>
                <a:cs typeface="Calibri" panose="020F0502020204030204" pitchFamily="34" charset="0"/>
              </a:rPr>
              <a:t>for the organization</a:t>
            </a:r>
          </a:p>
          <a:p>
            <a:pPr fontAlgn="base">
              <a:spcBef>
                <a:spcPts val="600"/>
              </a:spcBef>
            </a:pPr>
            <a:endParaRPr lang="en-US" sz="1100" b="1" cap="all" dirty="0">
              <a:latin typeface="Calibri" panose="020F0502020204030204" pitchFamily="34" charset="0"/>
              <a:cs typeface="Calibri" panose="020F0502020204030204" pitchFamily="34" charset="0"/>
            </a:endParaRPr>
          </a:p>
          <a:p>
            <a:pPr marL="0" indent="0" fontAlgn="base">
              <a:spcBef>
                <a:spcPts val="600"/>
              </a:spcBef>
              <a:buNone/>
            </a:pPr>
            <a:r>
              <a:rPr lang="en-US" sz="2400" b="1" dirty="0">
                <a:solidFill>
                  <a:srgbClr val="EA5926"/>
                </a:solidFill>
                <a:latin typeface="Calibri" panose="020F0502020204030204" pitchFamily="34" charset="0"/>
                <a:cs typeface="Calibri" panose="020F0502020204030204" pitchFamily="34" charset="0"/>
              </a:rPr>
              <a:t>Duty of Obedience</a:t>
            </a:r>
            <a:endParaRPr lang="en-US" sz="2400" dirty="0">
              <a:solidFill>
                <a:srgbClr val="EA5926"/>
              </a:solidFill>
              <a:latin typeface="Calibri" panose="020F0502020204030204" pitchFamily="34" charset="0"/>
              <a:cs typeface="Calibri" panose="020F0502020204030204" pitchFamily="34" charset="0"/>
            </a:endParaRPr>
          </a:p>
          <a:p>
            <a:pPr fontAlgn="base">
              <a:spcBef>
                <a:spcPts val="600"/>
              </a:spcBef>
            </a:pPr>
            <a:r>
              <a:rPr lang="en-US" sz="2000" dirty="0">
                <a:solidFill>
                  <a:srgbClr val="264556"/>
                </a:solidFill>
                <a:latin typeface="Calibri" panose="020F0502020204030204" pitchFamily="34" charset="0"/>
                <a:cs typeface="Calibri" panose="020F0502020204030204" pitchFamily="34" charset="0"/>
              </a:rPr>
              <a:t>Board members are responsible to </a:t>
            </a:r>
            <a:r>
              <a:rPr lang="en-US" sz="2000" dirty="0">
                <a:solidFill>
                  <a:srgbClr val="EA5926"/>
                </a:solidFill>
                <a:latin typeface="Calibri" panose="020F0502020204030204" pitchFamily="34" charset="0"/>
                <a:cs typeface="Calibri" panose="020F0502020204030204" pitchFamily="34" charset="0"/>
              </a:rPr>
              <a:t>assure compliance with all federal, state, &amp; local laws &amp; regulations </a:t>
            </a:r>
          </a:p>
          <a:p>
            <a:pPr fontAlgn="base">
              <a:spcBef>
                <a:spcPts val="600"/>
              </a:spcBef>
            </a:pPr>
            <a:r>
              <a:rPr lang="en-US" sz="2000" dirty="0">
                <a:solidFill>
                  <a:srgbClr val="264556"/>
                </a:solidFill>
                <a:latin typeface="Calibri" panose="020F0502020204030204" pitchFamily="34" charset="0"/>
                <a:cs typeface="Calibri" panose="020F0502020204030204" pitchFamily="34" charset="0"/>
              </a:rPr>
              <a:t>Board members must be </a:t>
            </a:r>
            <a:r>
              <a:rPr lang="en-US" sz="2000" dirty="0">
                <a:solidFill>
                  <a:srgbClr val="EA5926"/>
                </a:solidFill>
                <a:latin typeface="Calibri" panose="020F0502020204030204" pitchFamily="34" charset="0"/>
                <a:cs typeface="Calibri" panose="020F0502020204030204" pitchFamily="34" charset="0"/>
              </a:rPr>
              <a:t>faithful to the organization’s vision &amp; mission</a:t>
            </a:r>
            <a:endParaRPr lang="en-US" sz="2000" dirty="0">
              <a:latin typeface="Calibri" panose="020F0502020204030204" pitchFamily="34" charset="0"/>
              <a:cs typeface="Calibri" panose="020F0502020204030204" pitchFamily="34" charset="0"/>
            </a:endParaRPr>
          </a:p>
        </p:txBody>
      </p:sp>
      <p:sp>
        <p:nvSpPr>
          <p:cNvPr id="2" name="Title 1"/>
          <p:cNvSpPr>
            <a:spLocks noGrp="1"/>
          </p:cNvSpPr>
          <p:nvPr>
            <p:ph type="title" idx="4294967295"/>
          </p:nvPr>
        </p:nvSpPr>
        <p:spPr>
          <a:xfrm>
            <a:off x="1228725" y="261938"/>
            <a:ext cx="7915275" cy="879475"/>
          </a:xfrm>
        </p:spPr>
        <p:txBody>
          <a:bodyPr>
            <a:noAutofit/>
          </a:bodyPr>
          <a:lstStyle/>
          <a:p>
            <a:r>
              <a:rPr lang="en-US" sz="2800" b="1" dirty="0">
                <a:solidFill>
                  <a:schemeClr val="bg1"/>
                </a:solidFill>
                <a:latin typeface="Calibri" panose="020F0502020204030204" pitchFamily="34" charset="0"/>
                <a:cs typeface="Calibri" panose="020F0502020204030204" pitchFamily="34" charset="0"/>
              </a:rPr>
              <a:t>3Ds:  </a:t>
            </a:r>
            <a:r>
              <a:rPr lang="en-US" sz="1400" i="1" dirty="0" err="1">
                <a:solidFill>
                  <a:schemeClr val="bg1"/>
                </a:solidFill>
                <a:latin typeface="Calibri" panose="020F0502020204030204" pitchFamily="34" charset="0"/>
                <a:cs typeface="Calibri" panose="020F0502020204030204" pitchFamily="34" charset="0"/>
              </a:rPr>
              <a:t>con’t</a:t>
            </a:r>
            <a:br>
              <a:rPr lang="en-US" sz="2800" b="1" dirty="0">
                <a:solidFill>
                  <a:schemeClr val="bg1"/>
                </a:solidFill>
                <a:latin typeface="Calibri" panose="020F0502020204030204" pitchFamily="34" charset="0"/>
                <a:cs typeface="Calibri" panose="020F0502020204030204" pitchFamily="34" charset="0"/>
              </a:rPr>
            </a:br>
            <a:r>
              <a:rPr lang="en-US" sz="2800" b="1" dirty="0">
                <a:solidFill>
                  <a:schemeClr val="bg1"/>
                </a:solidFill>
                <a:latin typeface="Calibri" panose="020F0502020204030204" pitchFamily="34" charset="0"/>
                <a:cs typeface="Calibri" panose="020F0502020204030204" pitchFamily="34" charset="0"/>
              </a:rPr>
              <a:t>Duty of Care.  Duty of Loyalty.  Duty of Obedience.</a:t>
            </a:r>
            <a:endParaRPr lang="en-US" sz="2800" b="1" dirty="0">
              <a:solidFill>
                <a:schemeClr val="bg1"/>
              </a:solidFill>
            </a:endParaRPr>
          </a:p>
        </p:txBody>
      </p:sp>
      <p:pic>
        <p:nvPicPr>
          <p:cNvPr id="3" name="Picture 2"/>
          <p:cNvPicPr>
            <a:picLocks noChangeAspect="1"/>
          </p:cNvPicPr>
          <p:nvPr/>
        </p:nvPicPr>
        <p:blipFill>
          <a:blip r:embed="rId3"/>
          <a:stretch>
            <a:fillRect/>
          </a:stretch>
        </p:blipFill>
        <p:spPr>
          <a:xfrm>
            <a:off x="114893" y="37217"/>
            <a:ext cx="695004" cy="816935"/>
          </a:xfrm>
          <a:prstGeom prst="rect">
            <a:avLst/>
          </a:prstGeom>
        </p:spPr>
      </p:pic>
    </p:spTree>
    <p:extLst>
      <p:ext uri="{BB962C8B-B14F-4D97-AF65-F5344CB8AC3E}">
        <p14:creationId xmlns:p14="http://schemas.microsoft.com/office/powerpoint/2010/main" val="3886063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59998" y="1141413"/>
            <a:ext cx="8766048" cy="5410200"/>
          </a:xfrm>
        </p:spPr>
        <p:txBody>
          <a:bodyPr>
            <a:noAutofit/>
          </a:bodyPr>
          <a:lstStyle/>
          <a:p>
            <a:pPr lvl="1">
              <a:spcBef>
                <a:spcPts val="0"/>
              </a:spcBef>
            </a:pPr>
            <a:endParaRPr lang="en-US" sz="1200" dirty="0">
              <a:latin typeface="Calibri" panose="020F0502020204030204" pitchFamily="34" charset="0"/>
              <a:cs typeface="Calibri" panose="020F0502020204030204" pitchFamily="34" charset="0"/>
            </a:endParaRPr>
          </a:p>
          <a:p>
            <a:pPr marL="0" lvl="0" indent="0">
              <a:spcBef>
                <a:spcPts val="0"/>
              </a:spcBef>
              <a:buNone/>
            </a:pPr>
            <a:r>
              <a:rPr lang="en-US" sz="2400" b="1" dirty="0">
                <a:solidFill>
                  <a:srgbClr val="EA5926"/>
                </a:solidFill>
                <a:latin typeface="Calibri" panose="020F0502020204030204" pitchFamily="34" charset="0"/>
                <a:cs typeface="Calibri" panose="020F0502020204030204" pitchFamily="34" charset="0"/>
              </a:rPr>
              <a:t>Director's &amp; Officer's Liability Insurance (D&amp;O) </a:t>
            </a:r>
            <a:r>
              <a:rPr lang="en-US" sz="2400" dirty="0">
                <a:solidFill>
                  <a:srgbClr val="EA5926"/>
                </a:solidFill>
                <a:latin typeface="Calibri" panose="020F0502020204030204" pitchFamily="34" charset="0"/>
                <a:cs typeface="Calibri" panose="020F0502020204030204" pitchFamily="34" charset="0"/>
              </a:rPr>
              <a:t> </a:t>
            </a:r>
          </a:p>
          <a:p>
            <a:r>
              <a:rPr lang="en-US" sz="1600" dirty="0">
                <a:solidFill>
                  <a:srgbClr val="264556"/>
                </a:solidFill>
                <a:latin typeface="Calibri" panose="020F0502020204030204" pitchFamily="34" charset="0"/>
                <a:cs typeface="Calibri" panose="020F0502020204030204" pitchFamily="34" charset="0"/>
              </a:rPr>
              <a:t>D&amp;O insurance typically protects individual board members as well as employees, volunteers &amp; the organization itself in the instance of a </a:t>
            </a:r>
            <a:r>
              <a:rPr lang="en-US" sz="1600" dirty="0">
                <a:solidFill>
                  <a:srgbClr val="EA5926"/>
                </a:solidFill>
                <a:latin typeface="Calibri" panose="020F0502020204030204" pitchFamily="34" charset="0"/>
                <a:cs typeface="Calibri" panose="020F0502020204030204" pitchFamily="34" charset="0"/>
              </a:rPr>
              <a:t>civil suit:  </a:t>
            </a:r>
            <a:r>
              <a:rPr lang="en-US" sz="1600" dirty="0">
                <a:solidFill>
                  <a:srgbClr val="264556"/>
                </a:solidFill>
                <a:latin typeface="Calibri" panose="020F0502020204030204" pitchFamily="34" charset="0"/>
                <a:cs typeface="Calibri" panose="020F0502020204030204" pitchFamily="34" charset="0"/>
              </a:rPr>
              <a:t>slip &amp; falls, accidents, employment-related, someone believes the board intentionally took a significant improper action, etc.</a:t>
            </a:r>
          </a:p>
          <a:p>
            <a:r>
              <a:rPr lang="en-US" sz="1600" dirty="0">
                <a:solidFill>
                  <a:srgbClr val="264556"/>
                </a:solidFill>
                <a:latin typeface="Calibri" panose="020F0502020204030204" pitchFamily="34" charset="0"/>
                <a:cs typeface="Calibri" panose="020F0502020204030204" pitchFamily="34" charset="0"/>
              </a:rPr>
              <a:t>Almost 95% of claims against D&amp;O policies are </a:t>
            </a:r>
            <a:r>
              <a:rPr lang="en-US" sz="1600" dirty="0">
                <a:solidFill>
                  <a:srgbClr val="EA5C2A"/>
                </a:solidFill>
                <a:latin typeface="Calibri" panose="020F0502020204030204" pitchFamily="34" charset="0"/>
                <a:cs typeface="Calibri" panose="020F0502020204030204" pitchFamily="34" charset="0"/>
              </a:rPr>
              <a:t>employment-related,</a:t>
            </a:r>
            <a:r>
              <a:rPr lang="en-US" sz="1600" dirty="0">
                <a:latin typeface="Calibri" panose="020F0502020204030204" pitchFamily="34" charset="0"/>
                <a:cs typeface="Calibri" panose="020F0502020204030204" pitchFamily="34" charset="0"/>
              </a:rPr>
              <a:t> </a:t>
            </a:r>
            <a:r>
              <a:rPr lang="en-US" sz="1600" dirty="0">
                <a:solidFill>
                  <a:srgbClr val="264556"/>
                </a:solidFill>
                <a:latin typeface="Calibri" panose="020F0502020204030204" pitchFamily="34" charset="0"/>
                <a:cs typeface="Calibri" panose="020F0502020204030204" pitchFamily="34" charset="0"/>
              </a:rPr>
              <a:t>including harassment, discrimination, and wrongful termination. </a:t>
            </a:r>
          </a:p>
          <a:p>
            <a:pPr marL="514350" lvl="1" indent="-285750" defTabSz="457200">
              <a:buFont typeface="Courier New" panose="02070309020205020404" pitchFamily="49" charset="0"/>
              <a:buChar char="o"/>
            </a:pPr>
            <a:r>
              <a:rPr lang="en-US" sz="1400" dirty="0">
                <a:solidFill>
                  <a:srgbClr val="264556"/>
                </a:solidFill>
                <a:latin typeface="Calibri" panose="020F0502020204030204" pitchFamily="34" charset="0"/>
                <a:cs typeface="Calibri" panose="020F0502020204030204" pitchFamily="34" charset="0"/>
              </a:rPr>
              <a:t>Per Nonprofits Insurance Alliance Group, annually 1 in 25 nonprofits </a:t>
            </a:r>
            <a:br>
              <a:rPr lang="en-US" sz="1400" dirty="0">
                <a:solidFill>
                  <a:srgbClr val="264556"/>
                </a:solidFill>
                <a:latin typeface="Calibri" panose="020F0502020204030204" pitchFamily="34" charset="0"/>
                <a:cs typeface="Calibri" panose="020F0502020204030204" pitchFamily="34" charset="0"/>
              </a:rPr>
            </a:br>
            <a:r>
              <a:rPr lang="en-US" sz="1400" dirty="0">
                <a:solidFill>
                  <a:srgbClr val="264556"/>
                </a:solidFill>
                <a:latin typeface="Calibri" panose="020F0502020204030204" pitchFamily="34" charset="0"/>
                <a:cs typeface="Calibri" panose="020F0502020204030204" pitchFamily="34" charset="0"/>
              </a:rPr>
              <a:t>has a D&amp;O claim against them, nearly all employment-related. </a:t>
            </a:r>
          </a:p>
          <a:p>
            <a:pPr marL="514350" lvl="1" indent="-285750" defTabSz="457200">
              <a:buFont typeface="Courier New" panose="02070309020205020404" pitchFamily="49" charset="0"/>
              <a:buChar char="o"/>
            </a:pPr>
            <a:r>
              <a:rPr lang="en-US" sz="1400" dirty="0">
                <a:solidFill>
                  <a:srgbClr val="264556"/>
                </a:solidFill>
                <a:latin typeface="Calibri" panose="020F0502020204030204" pitchFamily="34" charset="0"/>
                <a:cs typeface="Calibri" panose="020F0502020204030204" pitchFamily="34" charset="0"/>
              </a:rPr>
              <a:t>The average D&amp;O claim costs $35,000 to resolve </a:t>
            </a:r>
            <a:br>
              <a:rPr lang="en-US" sz="1400" dirty="0">
                <a:solidFill>
                  <a:srgbClr val="264556"/>
                </a:solidFill>
                <a:latin typeface="Calibri" panose="020F0502020204030204" pitchFamily="34" charset="0"/>
                <a:cs typeface="Calibri" panose="020F0502020204030204" pitchFamily="34" charset="0"/>
              </a:rPr>
            </a:br>
            <a:r>
              <a:rPr lang="en-US" sz="1400" dirty="0">
                <a:solidFill>
                  <a:srgbClr val="264556"/>
                </a:solidFill>
                <a:latin typeface="Calibri" panose="020F0502020204030204" pitchFamily="34" charset="0"/>
                <a:cs typeface="Calibri" panose="020F0502020204030204" pitchFamily="34" charset="0"/>
              </a:rPr>
              <a:t>(a combination of legal defense costs and settlement payments). </a:t>
            </a:r>
          </a:p>
          <a:p>
            <a:pPr marL="514350" lvl="1" indent="-285750" defTabSz="457200">
              <a:buFont typeface="Courier New" panose="02070309020205020404" pitchFamily="49" charset="0"/>
              <a:buChar char="o"/>
            </a:pPr>
            <a:r>
              <a:rPr lang="en-US" sz="1400" dirty="0">
                <a:solidFill>
                  <a:srgbClr val="264556"/>
                </a:solidFill>
                <a:latin typeface="Calibri" panose="020F0502020204030204" pitchFamily="34" charset="0"/>
                <a:cs typeface="Calibri" panose="020F0502020204030204" pitchFamily="34" charset="0"/>
              </a:rPr>
              <a:t>10% of claims will cost more than $100,000 to resolve.</a:t>
            </a:r>
          </a:p>
          <a:p>
            <a:r>
              <a:rPr lang="en-US" sz="1600" dirty="0">
                <a:solidFill>
                  <a:srgbClr val="264556"/>
                </a:solidFill>
                <a:latin typeface="Calibri" panose="020F0502020204030204" pitchFamily="34" charset="0"/>
                <a:cs typeface="Calibri" panose="020F0502020204030204" pitchFamily="34" charset="0"/>
              </a:rPr>
              <a:t>If an organization has no employees, its risk of claims against board members is low, but so is the premium for such coverage. </a:t>
            </a:r>
          </a:p>
          <a:p>
            <a:pPr marL="514350" lvl="1" indent="-285750">
              <a:buFont typeface="Courier New" panose="02070309020205020404" pitchFamily="49" charset="0"/>
              <a:buChar char="o"/>
            </a:pPr>
            <a:r>
              <a:rPr lang="en-US" sz="1400" dirty="0">
                <a:solidFill>
                  <a:srgbClr val="264556"/>
                </a:solidFill>
                <a:latin typeface="Calibri" panose="020F0502020204030204" pitchFamily="34" charset="0"/>
                <a:cs typeface="Calibri" panose="020F0502020204030204" pitchFamily="34" charset="0"/>
              </a:rPr>
              <a:t>It still makes sense to buy D&amp;O, if for no other reason than to give board members peace of mind.</a:t>
            </a:r>
          </a:p>
          <a:p>
            <a:r>
              <a:rPr lang="en-US" sz="1600" dirty="0">
                <a:solidFill>
                  <a:srgbClr val="264556"/>
                </a:solidFill>
                <a:latin typeface="Calibri" panose="020F0502020204030204" pitchFamily="34" charset="0"/>
                <a:cs typeface="Calibri" panose="020F0502020204030204" pitchFamily="34" charset="0"/>
              </a:rPr>
              <a:t>But since each policy is different, sometimes with different features even at the same insurance company, it is important to confirm with your broker that both individuals and the organization are covered, and that coverage for employment practices is included.</a:t>
            </a:r>
            <a:endParaRPr lang="en-US" sz="2400" dirty="0">
              <a:solidFill>
                <a:srgbClr val="264556"/>
              </a:solidFill>
              <a:latin typeface="Calibri" panose="020F0502020204030204" pitchFamily="34" charset="0"/>
              <a:cs typeface="Calibri" panose="020F0502020204030204" pitchFamily="34" charset="0"/>
            </a:endParaRPr>
          </a:p>
        </p:txBody>
      </p:sp>
      <p:sp>
        <p:nvSpPr>
          <p:cNvPr id="2" name="Title 1"/>
          <p:cNvSpPr>
            <a:spLocks noGrp="1"/>
          </p:cNvSpPr>
          <p:nvPr>
            <p:ph type="title" idx="4294967295"/>
          </p:nvPr>
        </p:nvSpPr>
        <p:spPr>
          <a:xfrm>
            <a:off x="117954" y="401638"/>
            <a:ext cx="8187846" cy="739775"/>
          </a:xfrm>
        </p:spPr>
        <p:txBody>
          <a:bodyPr>
            <a:normAutofit/>
          </a:bodyPr>
          <a:lstStyle/>
          <a:p>
            <a:r>
              <a:rPr lang="en-US" sz="4000" b="1" dirty="0">
                <a:solidFill>
                  <a:schemeClr val="bg1"/>
                </a:solidFill>
                <a:latin typeface="Calibri" panose="020F0502020204030204" pitchFamily="34" charset="0"/>
                <a:cs typeface="Calibri" panose="020F0502020204030204" pitchFamily="34" charset="0"/>
              </a:rPr>
              <a:t>How Does D&amp;O Help?</a:t>
            </a:r>
            <a:endParaRPr lang="en-US" sz="4000" b="1" dirty="0">
              <a:solidFill>
                <a:schemeClr val="bg1"/>
              </a:solidFill>
            </a:endParaRPr>
          </a:p>
        </p:txBody>
      </p:sp>
      <p:pic>
        <p:nvPicPr>
          <p:cNvPr id="6" name="Picture 5">
            <a:extLst>
              <a:ext uri="{FF2B5EF4-FFF2-40B4-BE49-F238E27FC236}">
                <a16:creationId xmlns:a16="http://schemas.microsoft.com/office/drawing/2014/main" id="{1079D9C2-FB7B-4BF1-B58F-4EF082760133}"/>
              </a:ext>
            </a:extLst>
          </p:cNvPr>
          <p:cNvPicPr>
            <a:picLocks noChangeAspect="1"/>
          </p:cNvPicPr>
          <p:nvPr/>
        </p:nvPicPr>
        <p:blipFill>
          <a:blip r:embed="rId3"/>
          <a:stretch>
            <a:fillRect/>
          </a:stretch>
        </p:blipFill>
        <p:spPr>
          <a:xfrm>
            <a:off x="6653348" y="2672533"/>
            <a:ext cx="1772279" cy="1329210"/>
          </a:xfrm>
          <a:prstGeom prst="rect">
            <a:avLst/>
          </a:prstGeom>
        </p:spPr>
      </p:pic>
    </p:spTree>
    <p:extLst>
      <p:ext uri="{BB962C8B-B14F-4D97-AF65-F5344CB8AC3E}">
        <p14:creationId xmlns:p14="http://schemas.microsoft.com/office/powerpoint/2010/main" val="407313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28600" y="1289180"/>
            <a:ext cx="8915400" cy="5334000"/>
          </a:xfrm>
        </p:spPr>
        <p:txBody>
          <a:bodyPr>
            <a:noAutofit/>
          </a:bodyPr>
          <a:lstStyle/>
          <a:p>
            <a:pPr lvl="1">
              <a:lnSpc>
                <a:spcPct val="100000"/>
              </a:lnSpc>
              <a:spcBef>
                <a:spcPts val="0"/>
              </a:spcBef>
            </a:pPr>
            <a:endParaRPr lang="en-US" sz="1200" dirty="0">
              <a:latin typeface="Calibri" panose="020F0502020204030204" pitchFamily="34" charset="0"/>
              <a:cs typeface="Calibri" panose="020F0502020204030204" pitchFamily="34" charset="0"/>
            </a:endParaRPr>
          </a:p>
          <a:p>
            <a:pPr lvl="0">
              <a:lnSpc>
                <a:spcPct val="100000"/>
              </a:lnSpc>
              <a:spcBef>
                <a:spcPts val="0"/>
              </a:spcBef>
              <a:buSzPct val="100000"/>
              <a:buFont typeface="Wingdings" panose="05000000000000000000" pitchFamily="2" charset="2"/>
              <a:buChar char="q"/>
            </a:pPr>
            <a:r>
              <a:rPr lang="en-US" sz="2400" dirty="0">
                <a:latin typeface="Calibri" panose="020F0502020204030204" pitchFamily="34" charset="0"/>
                <a:cs typeface="Calibri" panose="020F0502020204030204" pitchFamily="34" charset="0"/>
              </a:rPr>
              <a:t> </a:t>
            </a:r>
            <a:r>
              <a:rPr lang="en-US" sz="2400" dirty="0">
                <a:solidFill>
                  <a:srgbClr val="264556"/>
                </a:solidFill>
                <a:latin typeface="Calibri" panose="020F0502020204030204" pitchFamily="34" charset="0"/>
                <a:cs typeface="Calibri" panose="020F0502020204030204" pitchFamily="34" charset="0"/>
              </a:rPr>
              <a:t>Make sure </a:t>
            </a:r>
            <a:r>
              <a:rPr lang="en-US" sz="2400" dirty="0">
                <a:solidFill>
                  <a:srgbClr val="EA5926"/>
                </a:solidFill>
                <a:latin typeface="Calibri" panose="020F0502020204030204" pitchFamily="34" charset="0"/>
                <a:cs typeface="Calibri" panose="020F0502020204030204" pitchFamily="34" charset="0"/>
              </a:rPr>
              <a:t>taxes are paid </a:t>
            </a:r>
            <a:r>
              <a:rPr lang="en-US" sz="2400" dirty="0">
                <a:solidFill>
                  <a:srgbClr val="264556"/>
                </a:solidFill>
                <a:latin typeface="Calibri" panose="020F0502020204030204" pitchFamily="34" charset="0"/>
                <a:cs typeface="Calibri" panose="020F0502020204030204" pitchFamily="34" charset="0"/>
              </a:rPr>
              <a:t>&amp;</a:t>
            </a:r>
            <a:r>
              <a:rPr lang="en-US" sz="2400" dirty="0">
                <a:latin typeface="Calibri" panose="020F0502020204030204" pitchFamily="34" charset="0"/>
                <a:cs typeface="Calibri" panose="020F0502020204030204" pitchFamily="34" charset="0"/>
              </a:rPr>
              <a:t> </a:t>
            </a:r>
            <a:r>
              <a:rPr lang="en-US" sz="2400" dirty="0">
                <a:solidFill>
                  <a:srgbClr val="EA5926"/>
                </a:solidFill>
                <a:latin typeface="Calibri" panose="020F0502020204030204" pitchFamily="34" charset="0"/>
                <a:cs typeface="Calibri" panose="020F0502020204030204" pitchFamily="34" charset="0"/>
              </a:rPr>
              <a:t>laws</a:t>
            </a:r>
            <a:r>
              <a:rPr lang="en-US" sz="2400" dirty="0">
                <a:latin typeface="Calibri" panose="020F0502020204030204" pitchFamily="34" charset="0"/>
                <a:cs typeface="Calibri" panose="020F0502020204030204" pitchFamily="34" charset="0"/>
              </a:rPr>
              <a:t> </a:t>
            </a:r>
            <a:r>
              <a:rPr lang="en-US" sz="2400" dirty="0">
                <a:solidFill>
                  <a:srgbClr val="264556"/>
                </a:solidFill>
                <a:latin typeface="Calibri" panose="020F0502020204030204" pitchFamily="34" charset="0"/>
                <a:cs typeface="Calibri" panose="020F0502020204030204" pitchFamily="34" charset="0"/>
              </a:rPr>
              <a:t>are followed:</a:t>
            </a:r>
          </a:p>
          <a:p>
            <a:pPr lvl="1">
              <a:lnSpc>
                <a:spcPct val="100000"/>
              </a:lnSpc>
              <a:spcBef>
                <a:spcPts val="0"/>
              </a:spcBef>
            </a:pPr>
            <a:r>
              <a:rPr lang="en-US" sz="2400" dirty="0">
                <a:solidFill>
                  <a:srgbClr val="264556"/>
                </a:solidFill>
                <a:latin typeface="Calibri" panose="020F0502020204030204" pitchFamily="34" charset="0"/>
                <a:cs typeface="Calibri" panose="020F0502020204030204" pitchFamily="34" charset="0"/>
              </a:rPr>
              <a:t>Assure </a:t>
            </a:r>
            <a:r>
              <a:rPr lang="en-US" sz="2400" dirty="0">
                <a:solidFill>
                  <a:srgbClr val="EA5926"/>
                </a:solidFill>
                <a:latin typeface="Calibri" panose="020F0502020204030204" pitchFamily="34" charset="0"/>
                <a:cs typeface="Calibri" panose="020F0502020204030204" pitchFamily="34" charset="0"/>
              </a:rPr>
              <a:t>withholding taxes </a:t>
            </a:r>
            <a:r>
              <a:rPr lang="en-US" sz="2400" dirty="0">
                <a:solidFill>
                  <a:srgbClr val="264556"/>
                </a:solidFill>
                <a:latin typeface="Calibri" panose="020F0502020204030204" pitchFamily="34" charset="0"/>
                <a:cs typeface="Calibri" panose="020F0502020204030204" pitchFamily="34" charset="0"/>
              </a:rPr>
              <a:t>are paid to the IRS </a:t>
            </a:r>
          </a:p>
          <a:p>
            <a:pPr lvl="1">
              <a:lnSpc>
                <a:spcPct val="100000"/>
              </a:lnSpc>
              <a:spcBef>
                <a:spcPts val="0"/>
              </a:spcBef>
            </a:pPr>
            <a:r>
              <a:rPr lang="en-US" sz="2400" dirty="0">
                <a:solidFill>
                  <a:srgbClr val="264556"/>
                </a:solidFill>
                <a:latin typeface="Calibri" panose="020F0502020204030204" pitchFamily="34" charset="0"/>
                <a:cs typeface="Calibri" panose="020F0502020204030204" pitchFamily="34" charset="0"/>
              </a:rPr>
              <a:t>Assure</a:t>
            </a:r>
            <a:r>
              <a:rPr lang="en-US" sz="2400" dirty="0">
                <a:latin typeface="Calibri" panose="020F0502020204030204" pitchFamily="34" charset="0"/>
                <a:cs typeface="Calibri" panose="020F0502020204030204" pitchFamily="34" charset="0"/>
              </a:rPr>
              <a:t> </a:t>
            </a:r>
            <a:r>
              <a:rPr lang="en-US" sz="2400" dirty="0">
                <a:solidFill>
                  <a:srgbClr val="EA5926"/>
                </a:solidFill>
                <a:latin typeface="Calibri" panose="020F0502020204030204" pitchFamily="34" charset="0"/>
                <a:cs typeface="Calibri" panose="020F0502020204030204" pitchFamily="34" charset="0"/>
              </a:rPr>
              <a:t>employment laws </a:t>
            </a:r>
            <a:r>
              <a:rPr lang="en-US" sz="2400" dirty="0">
                <a:solidFill>
                  <a:srgbClr val="264556"/>
                </a:solidFill>
                <a:latin typeface="Calibri" panose="020F0502020204030204" pitchFamily="34" charset="0"/>
                <a:cs typeface="Calibri" panose="020F0502020204030204" pitchFamily="34" charset="0"/>
              </a:rPr>
              <a:t>are complied with</a:t>
            </a:r>
          </a:p>
          <a:p>
            <a:pPr marL="365760" lvl="1" indent="0">
              <a:lnSpc>
                <a:spcPct val="100000"/>
              </a:lnSpc>
              <a:spcBef>
                <a:spcPts val="0"/>
              </a:spcBef>
              <a:buNone/>
            </a:pPr>
            <a:endParaRPr lang="en-US" sz="2400" b="1" dirty="0">
              <a:latin typeface="Calibri" panose="020F0502020204030204" pitchFamily="34" charset="0"/>
              <a:cs typeface="Calibri" panose="020F0502020204030204" pitchFamily="34" charset="0"/>
            </a:endParaRPr>
          </a:p>
          <a:p>
            <a:pPr marL="342900" lvl="1" indent="-342900">
              <a:lnSpc>
                <a:spcPct val="100000"/>
              </a:lnSpc>
              <a:spcBef>
                <a:spcPts val="0"/>
              </a:spcBef>
              <a:buSzPct val="100000"/>
              <a:buFont typeface="Wingdings" panose="05000000000000000000" pitchFamily="2" charset="2"/>
              <a:buChar char="q"/>
            </a:pPr>
            <a:r>
              <a:rPr lang="en-US" sz="2400" dirty="0">
                <a:solidFill>
                  <a:srgbClr val="264556"/>
                </a:solidFill>
                <a:latin typeface="Calibri" panose="020F0502020204030204" pitchFamily="34" charset="0"/>
                <a:cs typeface="Calibri" panose="020F0502020204030204" pitchFamily="34" charset="0"/>
              </a:rPr>
              <a:t>Avoid non-management, </a:t>
            </a:r>
            <a:r>
              <a:rPr lang="en-US" sz="2400" dirty="0" err="1">
                <a:solidFill>
                  <a:srgbClr val="264556"/>
                </a:solidFill>
                <a:latin typeface="Calibri" panose="020F0502020204030204" pitchFamily="34" charset="0"/>
                <a:cs typeface="Calibri" panose="020F0502020204030204" pitchFamily="34" charset="0"/>
              </a:rPr>
              <a:t>mis</a:t>
            </a:r>
            <a:r>
              <a:rPr lang="en-US" sz="2400" dirty="0">
                <a:solidFill>
                  <a:srgbClr val="264556"/>
                </a:solidFill>
                <a:latin typeface="Calibri" panose="020F0502020204030204" pitchFamily="34" charset="0"/>
                <a:cs typeface="Calibri" panose="020F0502020204030204" pitchFamily="34" charset="0"/>
              </a:rPr>
              <a:t>-management &amp; conflict of interest:</a:t>
            </a:r>
          </a:p>
          <a:p>
            <a:pPr lvl="1">
              <a:lnSpc>
                <a:spcPct val="100000"/>
              </a:lnSpc>
              <a:spcBef>
                <a:spcPts val="0"/>
              </a:spcBef>
            </a:pPr>
            <a:r>
              <a:rPr lang="en-US" sz="2400" dirty="0">
                <a:solidFill>
                  <a:srgbClr val="EA5926"/>
                </a:solidFill>
                <a:latin typeface="Calibri" panose="020F0502020204030204" pitchFamily="34" charset="0"/>
                <a:cs typeface="Calibri" panose="020F0502020204030204" pitchFamily="34" charset="0"/>
              </a:rPr>
              <a:t>Non-management</a:t>
            </a:r>
            <a:r>
              <a:rPr lang="en-US" sz="2400" dirty="0">
                <a:latin typeface="Calibri" panose="020F0502020204030204" pitchFamily="34" charset="0"/>
                <a:cs typeface="Calibri" panose="020F0502020204030204" pitchFamily="34" charset="0"/>
              </a:rPr>
              <a:t> </a:t>
            </a:r>
            <a:r>
              <a:rPr lang="en-US" sz="1800" dirty="0">
                <a:solidFill>
                  <a:srgbClr val="264556"/>
                </a:solidFill>
                <a:latin typeface="Calibri" panose="020F0502020204030204" pitchFamily="34" charset="0"/>
                <a:cs typeface="Calibri" panose="020F0502020204030204" pitchFamily="34" charset="0"/>
              </a:rPr>
              <a:t>= absent &amp; non-participating board members</a:t>
            </a:r>
          </a:p>
          <a:p>
            <a:pPr lvl="1">
              <a:lnSpc>
                <a:spcPct val="100000"/>
              </a:lnSpc>
              <a:spcBef>
                <a:spcPts val="0"/>
              </a:spcBef>
            </a:pPr>
            <a:r>
              <a:rPr lang="en-US" sz="2400" dirty="0" err="1">
                <a:solidFill>
                  <a:srgbClr val="EA5926"/>
                </a:solidFill>
                <a:latin typeface="Calibri" panose="020F0502020204030204" pitchFamily="34" charset="0"/>
                <a:cs typeface="Calibri" panose="020F0502020204030204" pitchFamily="34" charset="0"/>
              </a:rPr>
              <a:t>Mis</a:t>
            </a:r>
            <a:r>
              <a:rPr lang="en-US" sz="2400" dirty="0">
                <a:solidFill>
                  <a:srgbClr val="EA5926"/>
                </a:solidFill>
                <a:latin typeface="Calibri" panose="020F0502020204030204" pitchFamily="34" charset="0"/>
                <a:cs typeface="Calibri" panose="020F0502020204030204" pitchFamily="34" charset="0"/>
              </a:rPr>
              <a:t>-management </a:t>
            </a:r>
            <a:r>
              <a:rPr lang="en-US" sz="1800" dirty="0">
                <a:solidFill>
                  <a:srgbClr val="264556"/>
                </a:solidFill>
                <a:latin typeface="Calibri" panose="020F0502020204030204" pitchFamily="34" charset="0"/>
                <a:cs typeface="Calibri" panose="020F0502020204030204" pitchFamily="34" charset="0"/>
              </a:rPr>
              <a:t>= the process or practice of managing ineptly, incompetently, or dishonestly.  Misbehavior, negligence, violation, carelessness, dereliction, misdeed, transgression, malfeasance, impropriety, immorality, wrongdoing.</a:t>
            </a:r>
          </a:p>
          <a:p>
            <a:pPr lvl="1">
              <a:lnSpc>
                <a:spcPct val="100000"/>
              </a:lnSpc>
              <a:spcBef>
                <a:spcPts val="0"/>
              </a:spcBef>
            </a:pPr>
            <a:r>
              <a:rPr lang="en-US" sz="2400" dirty="0">
                <a:solidFill>
                  <a:srgbClr val="EA5926"/>
                </a:solidFill>
                <a:latin typeface="Calibri" panose="020F0502020204030204" pitchFamily="34" charset="0"/>
                <a:cs typeface="Calibri" panose="020F0502020204030204" pitchFamily="34" charset="0"/>
              </a:rPr>
              <a:t>Conflict of interest/duality of interest </a:t>
            </a:r>
            <a:r>
              <a:rPr lang="en-US" sz="1800" dirty="0">
                <a:solidFill>
                  <a:srgbClr val="264556"/>
                </a:solidFill>
                <a:latin typeface="Calibri" panose="020F0502020204030204" pitchFamily="34" charset="0"/>
                <a:cs typeface="Calibri" panose="020F0502020204030204" pitchFamily="34" charset="0"/>
              </a:rPr>
              <a:t>= a situation in which a fiduciary who, contrary to the obligation &amp; absolute duty to act for the benefit of the nonprofit, exploits the relationship for personal gain</a:t>
            </a:r>
          </a:p>
        </p:txBody>
      </p:sp>
      <p:sp>
        <p:nvSpPr>
          <p:cNvPr id="2" name="Title 1"/>
          <p:cNvSpPr>
            <a:spLocks noGrp="1"/>
          </p:cNvSpPr>
          <p:nvPr>
            <p:ph type="title" idx="4294967295"/>
          </p:nvPr>
        </p:nvSpPr>
        <p:spPr>
          <a:xfrm>
            <a:off x="0" y="381000"/>
            <a:ext cx="8305800" cy="663575"/>
          </a:xfrm>
        </p:spPr>
        <p:txBody>
          <a:bodyPr>
            <a:normAutofit/>
          </a:bodyPr>
          <a:lstStyle/>
          <a:p>
            <a:r>
              <a:rPr lang="en-US" sz="4000" b="1" dirty="0">
                <a:solidFill>
                  <a:schemeClr val="bg1"/>
                </a:solidFill>
                <a:latin typeface="Calibri" panose="020F0502020204030204" pitchFamily="34" charset="0"/>
                <a:cs typeface="Calibri" panose="020F0502020204030204" pitchFamily="34" charset="0"/>
              </a:rPr>
              <a:t>Board Liability Basics</a:t>
            </a:r>
            <a:endParaRPr lang="en-US" sz="4000" b="1" dirty="0">
              <a:solidFill>
                <a:schemeClr val="bg1"/>
              </a:solidFill>
            </a:endParaRPr>
          </a:p>
        </p:txBody>
      </p:sp>
    </p:spTree>
    <p:extLst>
      <p:ext uri="{BB962C8B-B14F-4D97-AF65-F5344CB8AC3E}">
        <p14:creationId xmlns:p14="http://schemas.microsoft.com/office/powerpoint/2010/main" val="978420379"/>
      </p:ext>
    </p:extLst>
  </p:cSld>
  <p:clrMapOvr>
    <a:masterClrMapping/>
  </p:clrMapOvr>
</p:sld>
</file>

<file path=ppt/theme/theme1.xml><?xml version="1.0" encoding="utf-8"?>
<a:theme xmlns:a="http://schemas.openxmlformats.org/drawingml/2006/main" name="Theme CCCF 2022">
  <a:themeElements>
    <a:clrScheme name="Custom 1">
      <a:dk1>
        <a:sysClr val="windowText" lastClr="000000"/>
      </a:dk1>
      <a:lt1>
        <a:sysClr val="window" lastClr="FFFFFF"/>
      </a:lt1>
      <a:dk2>
        <a:srgbClr val="44546A"/>
      </a:dk2>
      <a:lt2>
        <a:srgbClr val="E7E6E6"/>
      </a:lt2>
      <a:accent1>
        <a:srgbClr val="70AD47"/>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CCCF 2022" id="{815DCB58-E381-40FC-AABC-1ED71C8663B2}" vid="{480A0120-CC9A-4D2B-805A-5D5F07BF12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9c08892-80f5-4cab-8010-764479e2b2c7" xsi:nil="true"/>
    <lcf76f155ced4ddcb4097134ff3c332f xmlns="80545dfd-c07f-4fda-8915-08f554b1461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FFD03609FE41499E5190601F569BAE" ma:contentTypeVersion="16" ma:contentTypeDescription="Create a new document." ma:contentTypeScope="" ma:versionID="bb722ac28d6f2fe17f8f4cbe490add4e">
  <xsd:schema xmlns:xsd="http://www.w3.org/2001/XMLSchema" xmlns:xs="http://www.w3.org/2001/XMLSchema" xmlns:p="http://schemas.microsoft.com/office/2006/metadata/properties" xmlns:ns2="80545dfd-c07f-4fda-8915-08f554b14619" xmlns:ns3="69c08892-80f5-4cab-8010-764479e2b2c7" targetNamespace="http://schemas.microsoft.com/office/2006/metadata/properties" ma:root="true" ma:fieldsID="781393477c629c69b45ee3e48368422f" ns2:_="" ns3:_="">
    <xsd:import namespace="80545dfd-c07f-4fda-8915-08f554b14619"/>
    <xsd:import namespace="69c08892-80f5-4cab-8010-764479e2b2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545dfd-c07f-4fda-8915-08f554b146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58f61a4-9cea-4b4a-ae1e-851beb02382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c08892-80f5-4cab-8010-764479e2b2c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d2433d3-7df7-4dd2-b5fb-26b9636e8297}" ma:internalName="TaxCatchAll" ma:showField="CatchAllData" ma:web="69c08892-80f5-4cab-8010-764479e2b2c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442AC4-2854-418C-89CF-AE46EE3A5892}">
  <ds:schemaRefs>
    <ds:schemaRef ds:uri="80545dfd-c07f-4fda-8915-08f554b14619"/>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69c08892-80f5-4cab-8010-764479e2b2c7"/>
    <ds:schemaRef ds:uri="http://www.w3.org/XML/1998/namespace"/>
    <ds:schemaRef ds:uri="http://purl.org/dc/elements/1.1/"/>
  </ds:schemaRefs>
</ds:datastoreItem>
</file>

<file path=customXml/itemProps2.xml><?xml version="1.0" encoding="utf-8"?>
<ds:datastoreItem xmlns:ds="http://schemas.openxmlformats.org/officeDocument/2006/customXml" ds:itemID="{B2F26F61-1681-43D4-B638-C90548E35EF1}">
  <ds:schemaRefs>
    <ds:schemaRef ds:uri="http://schemas.microsoft.com/sharepoint/v3/contenttype/forms"/>
  </ds:schemaRefs>
</ds:datastoreItem>
</file>

<file path=customXml/itemProps3.xml><?xml version="1.0" encoding="utf-8"?>
<ds:datastoreItem xmlns:ds="http://schemas.openxmlformats.org/officeDocument/2006/customXml" ds:itemID="{D35DC2C5-97B9-4CA9-B1B9-C509FB24A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545dfd-c07f-4fda-8915-08f554b14619"/>
    <ds:schemaRef ds:uri="69c08892-80f5-4cab-8010-764479e2b2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140</TotalTime>
  <Words>2033</Words>
  <Application>Microsoft Office PowerPoint</Application>
  <PresentationFormat>On-screen Show (4:3)</PresentationFormat>
  <Paragraphs>120</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Courier New</vt:lpstr>
      <vt:lpstr>Wingdings</vt:lpstr>
      <vt:lpstr>Theme CCCF 2022</vt:lpstr>
      <vt:lpstr>PowerPoint Presentation</vt:lpstr>
      <vt:lpstr>PowerPoint Presentation</vt:lpstr>
      <vt:lpstr>PowerPoint Presentation</vt:lpstr>
      <vt:lpstr>Welcome to Pennsylvania! Business Corporation Law</vt:lpstr>
      <vt:lpstr>Standard of Conduct = Business Judgment Rule</vt:lpstr>
      <vt:lpstr>Good Faith =   Duty of Care.  Duty of Loyalty.  Duty of Obedience.</vt:lpstr>
      <vt:lpstr>3Ds:  con’t Duty of Care.  Duty of Loyalty.  Duty of Obedience.</vt:lpstr>
      <vt:lpstr>How Does D&amp;O Help?</vt:lpstr>
      <vt:lpstr>Board Liability Basics</vt:lpstr>
      <vt:lpstr>Scenarios &amp; Cases:  fiduciary responsibility</vt:lpstr>
      <vt:lpstr>Scenarios &amp; Cases: fundraising &amp; donor accountability</vt:lpstr>
      <vt:lpstr>   Scenarios &amp; Cases: personnel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Stephenie Stevens</dc:creator>
  <cp:lastModifiedBy>Stephenie Stevens</cp:lastModifiedBy>
  <cp:revision>33</cp:revision>
  <dcterms:created xsi:type="dcterms:W3CDTF">2022-08-30T17:46:58Z</dcterms:created>
  <dcterms:modified xsi:type="dcterms:W3CDTF">2025-08-26T18:34:52Z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0x010100EBFFD03609FE41499E5190601F569BAE</vt:lpwstr>
  </property>
  <property fmtid="{D5CDD505-2E9C-101B-9397-08002B2CF9AE}" pid="3" name="Order">
    <vt:r8>2429000</vt:r8>
  </property>
  <property fmtid="{D5CDD505-2E9C-101B-9397-08002B2CF9AE}" pid="4" name="MediaServiceImageTags">
    <vt:lpwstr/>
  </property>
</Properties>
</file>