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94" r:id="rId4"/>
  </p:sldMasterIdLst>
  <p:notesMasterIdLst>
    <p:notesMasterId r:id="rId19"/>
  </p:notesMasterIdLst>
  <p:handoutMasterIdLst>
    <p:handoutMasterId r:id="rId20"/>
  </p:handoutMasterIdLst>
  <p:sldIdLst>
    <p:sldId id="259" r:id="rId5"/>
    <p:sldId id="283" r:id="rId6"/>
    <p:sldId id="279" r:id="rId7"/>
    <p:sldId id="263" r:id="rId8"/>
    <p:sldId id="280" r:id="rId9"/>
    <p:sldId id="275" r:id="rId10"/>
    <p:sldId id="276" r:id="rId11"/>
    <p:sldId id="277" r:id="rId12"/>
    <p:sldId id="262" r:id="rId13"/>
    <p:sldId id="278" r:id="rId14"/>
    <p:sldId id="267" r:id="rId15"/>
    <p:sldId id="273" r:id="rId16"/>
    <p:sldId id="282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B7D1C3"/>
    <a:srgbClr val="FFFAEB"/>
    <a:srgbClr val="FFF8E5"/>
    <a:srgbClr val="54415B"/>
    <a:srgbClr val="102548"/>
    <a:srgbClr val="294A5D"/>
    <a:srgbClr val="E1D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A9AF9-8FC2-E24F-9012-E9A8FD450444}" v="30" dt="2026-04-14T22:09:04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21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ya Scott" userId="S::chaya@chescocf.org::f41e9d19-795f-45f0-86a4-f97c19f9346c" providerId="AD" clId="Web-{091A9AF9-8FC2-E24F-9012-E9A8FD450444}"/>
    <pc:docChg chg="modSld">
      <pc:chgData name="Chaya Scott" userId="S::chaya@chescocf.org::f41e9d19-795f-45f0-86a4-f97c19f9346c" providerId="AD" clId="Web-{091A9AF9-8FC2-E24F-9012-E9A8FD450444}" dt="2026-04-14T22:09:04.792" v="29" actId="20577"/>
      <pc:docMkLst>
        <pc:docMk/>
      </pc:docMkLst>
      <pc:sldChg chg="modSp">
        <pc:chgData name="Chaya Scott" userId="S::chaya@chescocf.org::f41e9d19-795f-45f0-86a4-f97c19f9346c" providerId="AD" clId="Web-{091A9AF9-8FC2-E24F-9012-E9A8FD450444}" dt="2026-04-14T22:09:04.792" v="29" actId="20577"/>
        <pc:sldMkLst>
          <pc:docMk/>
          <pc:sldMk cId="3923538854" sldId="259"/>
        </pc:sldMkLst>
        <pc:spChg chg="mod">
          <ac:chgData name="Chaya Scott" userId="S::chaya@chescocf.org::f41e9d19-795f-45f0-86a4-f97c19f9346c" providerId="AD" clId="Web-{091A9AF9-8FC2-E24F-9012-E9A8FD450444}" dt="2026-04-14T22:09:04.792" v="29" actId="20577"/>
          <ac:spMkLst>
            <pc:docMk/>
            <pc:sldMk cId="3923538854" sldId="259"/>
            <ac:spMk id="5" creationId="{B0883833-791B-482F-834F-D353977E5BCE}"/>
          </ac:spMkLst>
        </pc:spChg>
        <pc:picChg chg="mod">
          <ac:chgData name="Chaya Scott" userId="S::chaya@chescocf.org::f41e9d19-795f-45f0-86a4-f97c19f9346c" providerId="AD" clId="Web-{091A9AF9-8FC2-E24F-9012-E9A8FD450444}" dt="2026-04-14T22:08:54.729" v="27" actId="1076"/>
          <ac:picMkLst>
            <pc:docMk/>
            <pc:sldMk cId="3923538854" sldId="259"/>
            <ac:picMk id="12" creationId="{0430B431-E0F8-475F-8F98-D6C2EC2EEBA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323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19A28-E85B-44D6-9C17-29855D6B76B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EC057-EA6B-4382-9434-B8F39F96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6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CC90-9699-B131-056C-8C1012B03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6BD52-0598-DADA-23A3-66055D1D1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22E9C-D876-9BA2-9405-26463079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E12F-A38D-400A-90D1-BE170395A0A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E7005-1936-5BB1-6D51-3DF49C9A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B9E02-F28E-D549-3C29-626BCC18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773-6064-45DF-943F-40E9C9609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013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A371-5D77-F51B-1C69-40E23544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06AD6-7493-3808-70B8-0C44A28E6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D98E7-C5B6-6D7C-1634-25D8FEFD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E12F-A38D-400A-90D1-BE170395A0A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76225-65BF-1D49-D56A-08BF3FAA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76E9-6F1D-9CD3-9090-93C3951B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773-6064-45DF-943F-40E9C9609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424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D8831-1D18-CA6F-4141-5C65CFDF5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D7A5A-F1F5-18F1-6CC1-68C502FD4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0D7B5-F7DB-E674-0B62-3225D53F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E12F-A38D-400A-90D1-BE170395A0A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64EA1-0E35-C46D-8645-0A2DD7C6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408F5-5E85-23DE-61FF-05B835F7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773-6064-45DF-943F-40E9C9609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264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365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E00B6-BBF9-3624-A583-7587B59E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944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12B0-C526-10E9-B8B4-CF4470C3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63A4-48C2-8AFA-7695-B8B59FA01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33FF8-1F99-C82C-9396-2E862E5A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E12F-A38D-400A-90D1-BE170395A0A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614A9-E968-FF14-25A9-8137D81A4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92BCB-3BD2-D62B-2396-1AE716E1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773-6064-45DF-943F-40E9C9609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007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F382-02D6-404D-71E1-F45F3C2EF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4567B-C5AD-02AE-5C24-52C1CB11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72E7-0A2D-918A-25AA-05A2C05A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E12F-A38D-400A-90D1-BE170395A0A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23F16-7589-C974-CACA-E0F12DAA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0F347-E2DE-B922-E022-D2EDFEBB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773-6064-45DF-943F-40E9C9609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304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7A978-7DFA-0A9F-5F30-F19D1506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9C99C-7B81-86EC-DFCE-A8A8C565E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10F38-04CA-3ECC-960D-CAC3184E7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C2160-DDE9-5C1A-50AD-88FD92BB3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E12F-A38D-400A-90D1-BE170395A0A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BF278-214D-3E25-7B14-546C7E4B5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AD1BF-4C8E-1E3E-92B3-E706FAEF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773-6064-45DF-943F-40E9C9609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020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9628-B13B-9DAC-2DFC-47E4A57E4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1A901-CD4F-9E72-9DBA-B2E21451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06EA8-6DCD-A261-F0A1-508B4FD24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D62FA-EFF8-899A-B88F-63202BB51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8543F9-4BA5-6F3C-A018-5DBD88416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A32491-3DD8-4884-429F-E261E191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E12F-A38D-400A-90D1-BE170395A0A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7BE92-F39A-D542-87F5-CB209B85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841D7C-FD8F-E2D0-9A4F-C39AD8CC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773-6064-45DF-943F-40E9C9609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364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DB487-F02A-DE6A-1102-C16478BC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152AF8-3B47-08B5-6A6F-C23DC449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E12F-A38D-400A-90D1-BE170395A0A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2D88F-B5AD-F877-FB51-333D2750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B9D8B-EA5E-C367-0209-97EFAE67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773-6064-45DF-943F-40E9C9609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3890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B1267-D76B-00D0-8481-D0C5381D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E12F-A38D-400A-90D1-BE170395A0A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8A2E5-8D67-1D5D-FE88-C81D1FE23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86A72-2B64-894E-14DF-2CDA5562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773-6064-45DF-943F-40E9C9609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4165-971A-C837-2589-E102B6FF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C3F1A-F117-3272-3025-AAD94FADC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26845-2B77-0E18-C6B1-7E2A6B49E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DAB8A-C645-2B2B-697A-B81B966A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E12F-A38D-400A-90D1-BE170395A0A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D1824-8FA5-2C8C-750B-779EF20B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1D770-905B-DF46-162A-0CB94DC4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773-6064-45DF-943F-40E9C9609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3319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BB3D-AB97-8CE8-A0BB-9718243B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B287DC-9B4D-EFAE-2851-F559B0DC9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4D58C-2907-B237-58D8-D58B88E65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58E04-8497-B64B-F940-A950981C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E12F-A38D-400A-90D1-BE170395A0A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5F1A0-4FF1-D36C-B63D-8952AAEF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0DA43-5BF7-3D6A-439A-A3DB7733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773-6064-45DF-943F-40E9C9609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119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F49AB-531B-1C51-D5FF-A0F24B4C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1E7D5-CE60-A9A8-C981-7BE7A55FD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9BF11-BF8E-8C72-4E2E-E57D05A85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24E12F-A38D-400A-90D1-BE170395A0A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C79EC-9AFC-CA02-F870-06ECB28C0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9ADD-35FC-2D70-FD93-A59F0FC8B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6BD773-6064-45DF-943F-40E9C9609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5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69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ccarter@sylviacarter.com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https://chescocf.org/getonboard-resources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2.png"/><Relationship Id="rId3" Type="http://schemas.openxmlformats.org/officeDocument/2006/relationships/hyperlink" Target="https://boardsource.org/fundamental-topics-of-nonprofit-board-service/executive-evaluation-compensation/" TargetMode="External"/><Relationship Id="rId7" Type="http://schemas.openxmlformats.org/officeDocument/2006/relationships/image" Target="../media/image28.png"/><Relationship Id="rId12" Type="http://schemas.openxmlformats.org/officeDocument/2006/relationships/image" Target="../media/image2.png"/><Relationship Id="rId2" Type="http://schemas.openxmlformats.org/officeDocument/2006/relationships/hyperlink" Target="https://boardsource.org/board-support/assessing-performance/chief-executive-assessments-ace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hescocf.org/getonboard-resources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www.boardeffect.com/blog/assessing-board-performance-best-practices-for-nonprofits/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s://nonprofitrisk.org/resources/articles/key-questions-evaluating-ceo-performance/" TargetMode="Externa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oardsource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hyperlink" Target="https://chescocf.org/getonboard-resources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8E3D5B-84DD-448C-85E1-19459752E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883833-791B-482F-834F-D353977E5B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09538" y="182563"/>
            <a:ext cx="9253538" cy="11112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800" b="1" cap="all" dirty="0">
                <a:solidFill>
                  <a:srgbClr val="FFF8E5"/>
                </a:solidFill>
              </a:rPr>
              <a:t>High Performing Nonprofits: </a:t>
            </a:r>
          </a:p>
          <a:p>
            <a:pPr marL="0" indent="0" algn="ctr">
              <a:buNone/>
            </a:pPr>
            <a:r>
              <a:rPr lang="en-US" sz="2800" b="1" cap="all" dirty="0">
                <a:solidFill>
                  <a:srgbClr val="FFF8E5"/>
                </a:solidFill>
              </a:rPr>
              <a:t>The importance of board and </a:t>
            </a:r>
            <a:r>
              <a:rPr lang="en-US" sz="2800" b="1" cap="all" dirty="0" err="1">
                <a:solidFill>
                  <a:srgbClr val="FFF8E5"/>
                </a:solidFill>
              </a:rPr>
              <a:t>ceo</a:t>
            </a:r>
            <a:r>
              <a:rPr lang="en-US" sz="2800" b="1" cap="all" dirty="0">
                <a:solidFill>
                  <a:srgbClr val="FFF8E5"/>
                </a:solidFill>
              </a:rPr>
              <a:t> evaluation</a:t>
            </a:r>
          </a:p>
          <a:p>
            <a:pPr marL="0" indent="0" algn="ctr">
              <a:buNone/>
            </a:pPr>
            <a:endParaRPr lang="en-US" sz="4000" b="1" cap="all" dirty="0">
              <a:solidFill>
                <a:schemeClr val="bg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30B431-E0F8-475F-8F98-D6C2EC2EEB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60" y="5865768"/>
            <a:ext cx="1350717" cy="8126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E79855-5786-4D27-8642-2875E927420C}"/>
              </a:ext>
            </a:extLst>
          </p:cNvPr>
          <p:cNvSpPr txBox="1"/>
          <p:nvPr/>
        </p:nvSpPr>
        <p:spPr>
          <a:xfrm>
            <a:off x="1835014" y="4066104"/>
            <a:ext cx="149795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/>
            <a:endParaRPr lang="en-US" sz="788" dirty="0">
              <a:solidFill>
                <a:prstClr val="white">
                  <a:lumMod val="85000"/>
                </a:prstClr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BB89A3-67D2-4DB1-B934-7BADE1002A32}"/>
              </a:ext>
            </a:extLst>
          </p:cNvPr>
          <p:cNvSpPr txBox="1"/>
          <p:nvPr/>
        </p:nvSpPr>
        <p:spPr>
          <a:xfrm>
            <a:off x="3756946" y="4066101"/>
            <a:ext cx="16863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/>
            <a:endParaRPr lang="en-US" sz="1050" dirty="0">
              <a:solidFill>
                <a:prstClr val="white">
                  <a:lumMod val="85000"/>
                </a:prstClr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1064C9-7944-4392-A5D3-40B2DD9B6F0F}"/>
              </a:ext>
            </a:extLst>
          </p:cNvPr>
          <p:cNvSpPr txBox="1"/>
          <p:nvPr/>
        </p:nvSpPr>
        <p:spPr>
          <a:xfrm>
            <a:off x="5867301" y="4066103"/>
            <a:ext cx="1380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/>
            <a:endParaRPr lang="en-US" sz="1050" dirty="0">
              <a:solidFill>
                <a:prstClr val="white">
                  <a:lumMod val="8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5014B0-5589-42CC-90EB-6F3CB41A75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7" y="5462416"/>
            <a:ext cx="2389779" cy="80030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CA5C11-D01B-49CC-9BAE-766D7F0BA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66161"/>
              </p:ext>
            </p:extLst>
          </p:nvPr>
        </p:nvGraphicFramePr>
        <p:xfrm>
          <a:off x="2942565" y="3999376"/>
          <a:ext cx="345881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8818">
                  <a:extLst>
                    <a:ext uri="{9D8B030D-6E8A-4147-A177-3AD203B41FA5}">
                      <a16:colId xmlns:a16="http://schemas.microsoft.com/office/drawing/2014/main" val="3128428544"/>
                    </a:ext>
                  </a:extLst>
                </a:gridCol>
              </a:tblGrid>
              <a:tr h="295750">
                <a:tc>
                  <a:txBody>
                    <a:bodyPr/>
                    <a:lstStyle/>
                    <a:p>
                      <a:pPr algn="ctr" defTabSz="257175"/>
                      <a:r>
                        <a:rPr lang="en-US" sz="1800" b="1" dirty="0">
                          <a:solidFill>
                            <a:srgbClr val="FFF8E5"/>
                          </a:solidFill>
                        </a:rPr>
                        <a:t>Connie Carter, CFRE</a:t>
                      </a:r>
                      <a:endParaRPr lang="en-US" sz="1800" b="1" dirty="0">
                        <a:solidFill>
                          <a:srgbClr val="FFF8E5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415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9853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8E5"/>
                          </a:solidFill>
                          <a:latin typeface="+mn-lt"/>
                        </a:rPr>
                        <a:t>Sylvia/Carter &amp; Associates</a:t>
                      </a:r>
                      <a:endParaRPr lang="en-US" sz="1800" dirty="0">
                        <a:solidFill>
                          <a:srgbClr val="FFF8E5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415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7988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defTabSz="342900">
                        <a:defRPr/>
                      </a:pPr>
                      <a:r>
                        <a:rPr lang="en-US" sz="1800" b="1" dirty="0">
                          <a:solidFill>
                            <a:srgbClr val="FFF8E5"/>
                          </a:solidFill>
                          <a:latin typeface="+mn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ccarter@sylviacarter.com</a:t>
                      </a:r>
                      <a:endParaRPr lang="en-US" sz="1800" dirty="0">
                        <a:solidFill>
                          <a:srgbClr val="FFF8E5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415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0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8E5"/>
                          </a:solidFill>
                          <a:latin typeface="+mn-lt"/>
                        </a:rPr>
                        <a:t>484.319.6454</a:t>
                      </a:r>
                      <a:endParaRPr lang="en-US" sz="1800" dirty="0">
                        <a:solidFill>
                          <a:srgbClr val="FFF8E5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415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781858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C1932391-F16D-46EB-A3DE-22302599C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6061">
            <a:off x="3578704" y="1650038"/>
            <a:ext cx="2151096" cy="215109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3538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92A995-AC8A-236A-B9EB-2CECDF676249}"/>
              </a:ext>
            </a:extLst>
          </p:cNvPr>
          <p:cNvSpPr/>
          <p:nvPr/>
        </p:nvSpPr>
        <p:spPr>
          <a:xfrm>
            <a:off x="0" y="179310"/>
            <a:ext cx="9144000" cy="1083433"/>
          </a:xfrm>
          <a:prstGeom prst="rect">
            <a:avLst/>
          </a:prstGeom>
          <a:solidFill>
            <a:srgbClr val="5441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2E9DA-2EF8-15D8-F132-2D26A5C95C01}"/>
              </a:ext>
            </a:extLst>
          </p:cNvPr>
          <p:cNvSpPr txBox="1"/>
          <p:nvPr/>
        </p:nvSpPr>
        <p:spPr>
          <a:xfrm>
            <a:off x="453081" y="1210962"/>
            <a:ext cx="784242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How can a Board-Self assessment help you and your nonprofit organization? Why is it important and useful?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What are barriers to the Board engaging in a self-assessment, at least every other year? 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How can we make this a positive, engaging &amp; healthy process?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D988F-8915-3712-5EF3-023EF433C93A}"/>
              </a:ext>
            </a:extLst>
          </p:cNvPr>
          <p:cNvSpPr txBox="1"/>
          <p:nvPr/>
        </p:nvSpPr>
        <p:spPr>
          <a:xfrm>
            <a:off x="613718" y="452803"/>
            <a:ext cx="7916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small" spc="0" normalizeH="0" noProof="0" dirty="0">
                <a:ln>
                  <a:noFill/>
                </a:ln>
                <a:solidFill>
                  <a:srgbClr val="FFF8E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Conduct a Board Self-Assessment?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3024AD-58B2-0C63-61B4-524DAA103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2" r="2911"/>
          <a:stretch/>
        </p:blipFill>
        <p:spPr>
          <a:xfrm>
            <a:off x="3641124" y="4238668"/>
            <a:ext cx="5502876" cy="261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C86151-7C8E-B29B-E40D-EA0D33DCF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853" y="352141"/>
            <a:ext cx="1226288" cy="737769"/>
          </a:xfrm>
          <a:prstGeom prst="rect">
            <a:avLst/>
          </a:prstGeom>
        </p:spPr>
      </p:pic>
      <p:pic>
        <p:nvPicPr>
          <p:cNvPr id="9" name="Picture 8" descr="A black background with colorful text&#10;&#10;AI-generated content may be incorrect.">
            <a:extLst>
              <a:ext uri="{FF2B5EF4-FFF2-40B4-BE49-F238E27FC236}">
                <a16:creationId xmlns:a16="http://schemas.microsoft.com/office/drawing/2014/main" id="{0F58AF2A-0FF8-45A5-B665-0930D3110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32" y="5822974"/>
            <a:ext cx="1665358" cy="81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2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A6B72D-95EA-C2B7-B78E-EF2349B6BE38}"/>
              </a:ext>
            </a:extLst>
          </p:cNvPr>
          <p:cNvSpPr/>
          <p:nvPr/>
        </p:nvSpPr>
        <p:spPr>
          <a:xfrm>
            <a:off x="0" y="179310"/>
            <a:ext cx="9144000" cy="1083433"/>
          </a:xfrm>
          <a:prstGeom prst="rect">
            <a:avLst/>
          </a:prstGeom>
          <a:solidFill>
            <a:srgbClr val="5441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2C762-E62F-4125-0CD6-069EF357F6B2}"/>
              </a:ext>
            </a:extLst>
          </p:cNvPr>
          <p:cNvSpPr txBox="1"/>
          <p:nvPr/>
        </p:nvSpPr>
        <p:spPr>
          <a:xfrm>
            <a:off x="391886" y="1280930"/>
            <a:ext cx="836022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dirty="0">
                <a:solidFill>
                  <a:schemeClr val="accent4">
                    <a:lumMod val="75000"/>
                  </a:schemeClr>
                </a:solidFill>
                <a:effectLst/>
              </a:rPr>
              <a:t>Individual Board Member Self-Assessment Areas Can Include: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34343"/>
                </a:solidFill>
                <a:effectLst/>
              </a:rPr>
              <a:t> Level of engagement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34343"/>
                </a:solidFill>
                <a:effectLst/>
              </a:rPr>
              <a:t> Being a good steward of the nonprofit’s finances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34343"/>
                </a:solidFill>
                <a:effectLst/>
              </a:rPr>
              <a:t> Effectively communicating the nonprofit’s mission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34343"/>
                </a:solidFill>
                <a:effectLst/>
              </a:rPr>
              <a:t> Making a commitment to training, education, mentorship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34343"/>
                </a:solidFill>
                <a:effectLst/>
              </a:rPr>
              <a:t> Making personal contributions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34343"/>
                </a:solidFill>
                <a:effectLst/>
              </a:rPr>
              <a:t> Being involved in fundraising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34343"/>
              </a:solidFill>
              <a:effectLst/>
            </a:endParaRPr>
          </a:p>
          <a:p>
            <a:pPr algn="l" fontAlgn="base"/>
            <a:r>
              <a:rPr lang="en-US" b="1" i="0" dirty="0">
                <a:solidFill>
                  <a:schemeClr val="accent4">
                    <a:lumMod val="75000"/>
                  </a:schemeClr>
                </a:solidFill>
                <a:effectLst/>
              </a:rPr>
              <a:t>Overall Board Performance Self-Assessment Can Include: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34343"/>
                </a:solidFill>
                <a:effectLst/>
              </a:rPr>
              <a:t> Effectiveness, morale and participation in full board, committees and workgroups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34343"/>
                </a:solidFill>
                <a:effectLst/>
              </a:rPr>
              <a:t> Board meeting frequency, length, and impact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34343"/>
                </a:solidFill>
                <a:effectLst/>
              </a:rPr>
              <a:t> Development of a diverse, inclusive board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34343"/>
                </a:solidFill>
                <a:effectLst/>
              </a:rPr>
              <a:t> Strategic planning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34343"/>
                </a:solidFill>
                <a:effectLst/>
              </a:rPr>
              <a:t> Oversight of financial matters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34343"/>
                </a:solidFill>
                <a:effectLst/>
              </a:rPr>
              <a:t> Oversight and participation in fundraising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34343"/>
                </a:solidFill>
                <a:effectLst/>
              </a:rPr>
              <a:t> Forward-thinking and future-oriented</a:t>
            </a:r>
          </a:p>
          <a:p>
            <a:pPr algn="l" fontAlgn="base"/>
            <a:r>
              <a:rPr lang="en-US" b="0" i="0" dirty="0">
                <a:solidFill>
                  <a:srgbClr val="434343"/>
                </a:solidFill>
                <a:effectLst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1FB3B-ADBD-9D00-54B4-E3FAB767B82A}"/>
              </a:ext>
            </a:extLst>
          </p:cNvPr>
          <p:cNvSpPr txBox="1"/>
          <p:nvPr/>
        </p:nvSpPr>
        <p:spPr>
          <a:xfrm>
            <a:off x="283330" y="291813"/>
            <a:ext cx="8468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small" dirty="0">
                <a:solidFill>
                  <a:srgbClr val="FFF8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Board Self-Assessment: </a:t>
            </a:r>
            <a:br>
              <a:rPr lang="en-US" sz="2800" b="1" cap="small" dirty="0">
                <a:solidFill>
                  <a:srgbClr val="FFF8E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cap="small" dirty="0">
                <a:solidFill>
                  <a:srgbClr val="FFF8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Nominating/Governance Committee Responsibility</a:t>
            </a:r>
            <a:endParaRPr lang="en-US" sz="2800" dirty="0">
              <a:solidFill>
                <a:srgbClr val="FFF8E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4D02B-8B12-569C-9E3B-FB2A66508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23" t="31019"/>
          <a:stretch/>
        </p:blipFill>
        <p:spPr>
          <a:xfrm>
            <a:off x="5206314" y="4647009"/>
            <a:ext cx="3937686" cy="221099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7476F4-0B72-FBCB-BBD6-D89F1A86CA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82" y="352141"/>
            <a:ext cx="1226288" cy="737769"/>
          </a:xfrm>
          <a:prstGeom prst="rect">
            <a:avLst/>
          </a:prstGeom>
        </p:spPr>
      </p:pic>
      <p:pic>
        <p:nvPicPr>
          <p:cNvPr id="8" name="Picture 7" descr="A black background with colorful text&#10;&#10;AI-generated content may be incorrect.">
            <a:extLst>
              <a:ext uri="{FF2B5EF4-FFF2-40B4-BE49-F238E27FC236}">
                <a16:creationId xmlns:a16="http://schemas.microsoft.com/office/drawing/2014/main" id="{7FBCFE36-3D4B-578F-48B7-DD0EFBAE0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30" y="5928042"/>
            <a:ext cx="1535531" cy="75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34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650023-98AB-A58E-24DA-FA73E3CFC257}"/>
              </a:ext>
            </a:extLst>
          </p:cNvPr>
          <p:cNvSpPr/>
          <p:nvPr/>
        </p:nvSpPr>
        <p:spPr>
          <a:xfrm>
            <a:off x="0" y="179310"/>
            <a:ext cx="9144000" cy="1083433"/>
          </a:xfrm>
          <a:prstGeom prst="rect">
            <a:avLst/>
          </a:prstGeom>
          <a:solidFill>
            <a:srgbClr val="5441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C2D1F-E92F-CD9D-4DF7-C89676B3A7A3}"/>
              </a:ext>
            </a:extLst>
          </p:cNvPr>
          <p:cNvSpPr txBox="1"/>
          <p:nvPr/>
        </p:nvSpPr>
        <p:spPr>
          <a:xfrm>
            <a:off x="269875" y="250624"/>
            <a:ext cx="8468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small" dirty="0">
                <a:solidFill>
                  <a:srgbClr val="FFF8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Board Self-Assessment: </a:t>
            </a:r>
            <a:br>
              <a:rPr lang="en-US" sz="2800" b="1" cap="small" dirty="0">
                <a:solidFill>
                  <a:srgbClr val="FFF8E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cap="small" dirty="0">
                <a:solidFill>
                  <a:srgbClr val="FFF8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Foundation: Online, Can Be Customized, Free</a:t>
            </a:r>
            <a:endParaRPr lang="en-US" sz="2800" dirty="0">
              <a:solidFill>
                <a:srgbClr val="FFF8E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5A21F-65F4-AD73-33DB-6092995A3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89" t="20040" r="22778" b="18670"/>
          <a:stretch>
            <a:fillRect/>
          </a:stretch>
        </p:blipFill>
        <p:spPr>
          <a:xfrm>
            <a:off x="2086723" y="1284053"/>
            <a:ext cx="3463611" cy="2945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4C7E2C-FE9F-21D2-E700-0638CC041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52" t="14815" r="23241" b="38581"/>
          <a:stretch/>
        </p:blipFill>
        <p:spPr>
          <a:xfrm>
            <a:off x="2130341" y="4229643"/>
            <a:ext cx="3376373" cy="2217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EC4E37-B7F2-81AD-A09F-57B56CECB0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67" t="15473" r="23426" b="4526"/>
          <a:stretch/>
        </p:blipFill>
        <p:spPr>
          <a:xfrm>
            <a:off x="5583065" y="2841620"/>
            <a:ext cx="3406458" cy="38411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879B98-9A41-5BB5-B88A-94F9EBB4B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52" t="61399" r="23241" b="5185"/>
          <a:stretch/>
        </p:blipFill>
        <p:spPr>
          <a:xfrm>
            <a:off x="5583065" y="1260620"/>
            <a:ext cx="3406458" cy="16044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FEF622-0D91-AE1D-49E1-E208D19D618D}"/>
              </a:ext>
            </a:extLst>
          </p:cNvPr>
          <p:cNvSpPr txBox="1"/>
          <p:nvPr/>
        </p:nvSpPr>
        <p:spPr>
          <a:xfrm>
            <a:off x="76319" y="1334057"/>
            <a:ext cx="1950419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If interested in this </a:t>
            </a:r>
          </a:p>
          <a:p>
            <a:pPr algn="ctr"/>
            <a:r>
              <a:rPr lang="en-US" sz="1400" dirty="0">
                <a:solidFill>
                  <a:schemeClr val="accent2"/>
                </a:solidFill>
              </a:rPr>
              <a:t>Free</a:t>
            </a:r>
          </a:p>
          <a:p>
            <a:pPr algn="ctr"/>
            <a:r>
              <a:rPr lang="en-US" sz="1400" dirty="0">
                <a:solidFill>
                  <a:schemeClr val="accent2"/>
                </a:solidFill>
              </a:rPr>
              <a:t>Customized </a:t>
            </a:r>
          </a:p>
          <a:p>
            <a:pPr algn="ctr"/>
            <a:r>
              <a:rPr lang="en-US" sz="1400" dirty="0">
                <a:solidFill>
                  <a:schemeClr val="accent2"/>
                </a:solidFill>
              </a:rPr>
              <a:t>Online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Board </a:t>
            </a:r>
            <a:br>
              <a:rPr lang="en-US" sz="1400" b="1" dirty="0">
                <a:solidFill>
                  <a:schemeClr val="accent2"/>
                </a:solidFill>
              </a:rPr>
            </a:br>
            <a:r>
              <a:rPr lang="en-US" sz="1400" b="1" dirty="0">
                <a:solidFill>
                  <a:schemeClr val="accent2"/>
                </a:solidFill>
              </a:rPr>
              <a:t>Self-Assessment Survey</a:t>
            </a:r>
          </a:p>
          <a:p>
            <a:pPr algn="ctr"/>
            <a:r>
              <a:rPr lang="en-US" sz="1400" dirty="0">
                <a:solidFill>
                  <a:schemeClr val="accent2"/>
                </a:solidFill>
              </a:rPr>
              <a:t>visit</a:t>
            </a:r>
          </a:p>
          <a:p>
            <a:pPr algn="ctr"/>
            <a:r>
              <a:rPr lang="en-US" sz="1200" u="sng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https://chescocf.org/</a:t>
            </a:r>
            <a:br>
              <a:rPr lang="en-US" sz="1200" u="sng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200" u="sng" dirty="0" err="1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getonboard</a:t>
            </a:r>
            <a:r>
              <a:rPr lang="en-US" sz="1200" u="sng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-resources</a:t>
            </a:r>
            <a:r>
              <a:rPr lang="en-US" sz="1200" u="sng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48466-2A15-9B59-D415-668203D0220F}"/>
              </a:ext>
            </a:extLst>
          </p:cNvPr>
          <p:cNvSpPr txBox="1"/>
          <p:nvPr/>
        </p:nvSpPr>
        <p:spPr>
          <a:xfrm>
            <a:off x="4165610" y="340669"/>
            <a:ext cx="4703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https://chescocf.org/getonboard-resources</a:t>
            </a:r>
            <a:r>
              <a:rPr lang="en-US" sz="1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242188-55F1-675C-C76D-94706E4EFB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5339021"/>
            <a:ext cx="1591677" cy="9575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D355A8-B376-EC79-178E-088D7AE561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63" y="297237"/>
            <a:ext cx="1226288" cy="7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5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BC9395-981E-2862-7A0A-3681A5F958FC}"/>
              </a:ext>
            </a:extLst>
          </p:cNvPr>
          <p:cNvSpPr/>
          <p:nvPr/>
        </p:nvSpPr>
        <p:spPr>
          <a:xfrm>
            <a:off x="0" y="179310"/>
            <a:ext cx="9144000" cy="1083433"/>
          </a:xfrm>
          <a:prstGeom prst="rect">
            <a:avLst/>
          </a:prstGeom>
          <a:solidFill>
            <a:srgbClr val="5441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2E9DA-2EF8-15D8-F132-2D26A5C95C01}"/>
              </a:ext>
            </a:extLst>
          </p:cNvPr>
          <p:cNvSpPr txBox="1"/>
          <p:nvPr/>
        </p:nvSpPr>
        <p:spPr>
          <a:xfrm>
            <a:off x="197707" y="1342256"/>
            <a:ext cx="874858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Assessment areas should be based on the job description</a:t>
            </a:r>
            <a:r>
              <a:rPr lang="en-US" sz="1400" dirty="0"/>
              <a:t> (for CEO &amp; for Board members) </a:t>
            </a:r>
            <a:r>
              <a:rPr lang="en-US" dirty="0"/>
              <a:t>&amp; strategic plan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An assessment needs to be completed by enough respondents so </a:t>
            </a:r>
            <a:br>
              <a:rPr lang="en-US" dirty="0"/>
            </a:br>
            <a:r>
              <a:rPr lang="en-US" dirty="0"/>
              <a:t>results are meaningful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sz="1400" dirty="0"/>
              <a:t>          Reality: It’s uncommon to get 100% input from all board, on both the CEO assessment &amp; </a:t>
            </a:r>
            <a:br>
              <a:rPr lang="en-US" sz="1400" dirty="0"/>
            </a:br>
            <a:r>
              <a:rPr lang="en-US" sz="1400" dirty="0"/>
              <a:t>          Board self-assessment.  80% survey response is acceptable.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Assessment feedback should </a:t>
            </a:r>
            <a:br>
              <a:rPr lang="en-US" dirty="0"/>
            </a:br>
            <a:r>
              <a:rPr lang="en-US" dirty="0"/>
              <a:t>summarize the responses to the questions </a:t>
            </a:r>
            <a:br>
              <a:rPr lang="en-US" dirty="0"/>
            </a:br>
            <a:r>
              <a:rPr lang="en-US" dirty="0"/>
              <a:t>+ highlight key areas of strength</a:t>
            </a:r>
            <a:br>
              <a:rPr lang="en-US" dirty="0"/>
            </a:br>
            <a:r>
              <a:rPr lang="en-US" dirty="0"/>
              <a:t>+ highlight key areas for development /refinement/refocus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Well-orchestrated assessments </a:t>
            </a:r>
            <a:br>
              <a:rPr lang="en-US" dirty="0"/>
            </a:br>
            <a:r>
              <a:rPr lang="en-US" dirty="0"/>
              <a:t>foster incremental organizational growth </a:t>
            </a:r>
            <a:br>
              <a:rPr lang="en-US" dirty="0"/>
            </a:br>
            <a:r>
              <a:rPr lang="en-US" dirty="0"/>
              <a:t>and development, year after year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D988F-8915-3712-5EF3-023EF433C93A}"/>
              </a:ext>
            </a:extLst>
          </p:cNvPr>
          <p:cNvSpPr txBox="1"/>
          <p:nvPr/>
        </p:nvSpPr>
        <p:spPr>
          <a:xfrm>
            <a:off x="613718" y="452803"/>
            <a:ext cx="7916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small" spc="0" normalizeH="0" baseline="0" noProof="0" dirty="0">
                <a:ln>
                  <a:noFill/>
                </a:ln>
                <a:solidFill>
                  <a:srgbClr val="FFF8E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 </a:t>
            </a:r>
            <a:r>
              <a:rPr lang="en-US" altLang="en-US" sz="2800" b="1" cap="small" dirty="0">
                <a:solidFill>
                  <a:srgbClr val="FFF8E5"/>
                </a:solidFill>
                <a:latin typeface="Calibri" panose="020F0502020204030204"/>
              </a:rPr>
              <a:t>Conversations &amp; Summaries</a:t>
            </a:r>
            <a:endParaRPr kumimoji="0" lang="en-US" altLang="en-US" sz="2800" b="1" i="0" u="none" strike="noStrike" kern="1200" cap="small" spc="0" normalizeH="0" baseline="0" noProof="0" dirty="0">
              <a:ln>
                <a:noFill/>
              </a:ln>
              <a:solidFill>
                <a:srgbClr val="FFF8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Ways to Support LGBTQ+ Employees | Lendio">
            <a:extLst>
              <a:ext uri="{FF2B5EF4-FFF2-40B4-BE49-F238E27FC236}">
                <a16:creationId xmlns:a16="http://schemas.microsoft.com/office/drawing/2014/main" id="{FCD231FD-62B0-4937-3EDF-2F06D04D5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/>
          <a:stretch/>
        </p:blipFill>
        <p:spPr bwMode="auto">
          <a:xfrm>
            <a:off x="5128406" y="4611757"/>
            <a:ext cx="4015594" cy="224624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A0D82A-5D41-6AAA-7431-FEDB55FC7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28" y="339002"/>
            <a:ext cx="1226288" cy="737769"/>
          </a:xfrm>
          <a:prstGeom prst="rect">
            <a:avLst/>
          </a:prstGeom>
        </p:spPr>
      </p:pic>
      <p:pic>
        <p:nvPicPr>
          <p:cNvPr id="6" name="Picture 5" descr="A black background with colorful text&#10;&#10;AI-generated content may be incorrect.">
            <a:extLst>
              <a:ext uri="{FF2B5EF4-FFF2-40B4-BE49-F238E27FC236}">
                <a16:creationId xmlns:a16="http://schemas.microsoft.com/office/drawing/2014/main" id="{D819D2CE-F378-BB7D-0D00-C98B9EEB3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32" y="5822974"/>
            <a:ext cx="1665358" cy="81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9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1E2360-23A4-33ED-29AE-D2332DCBDE36}"/>
              </a:ext>
            </a:extLst>
          </p:cNvPr>
          <p:cNvSpPr/>
          <p:nvPr/>
        </p:nvSpPr>
        <p:spPr>
          <a:xfrm>
            <a:off x="0" y="179310"/>
            <a:ext cx="9144000" cy="1083433"/>
          </a:xfrm>
          <a:prstGeom prst="rect">
            <a:avLst/>
          </a:prstGeom>
          <a:solidFill>
            <a:srgbClr val="5441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68DDF728-4FEA-A460-343A-13DB4993D7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8752670"/>
              </p:ext>
            </p:extLst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9664365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324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62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58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162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766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911759"/>
                  </a:ext>
                </a:extLst>
              </a:tr>
            </a:tbl>
          </a:graphicData>
        </a:graphic>
      </p:graphicFrame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6DE8A9A-3389-54F7-E476-E13361815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980625"/>
              </p:ext>
            </p:extLst>
          </p:nvPr>
        </p:nvGraphicFramePr>
        <p:xfrm>
          <a:off x="485150" y="1422541"/>
          <a:ext cx="8338457" cy="4325620"/>
        </p:xfrm>
        <a:graphic>
          <a:graphicData uri="http://schemas.openxmlformats.org/drawingml/2006/table">
            <a:tbl>
              <a:tblPr firstRow="1" bandRow="1"/>
              <a:tblGrid>
                <a:gridCol w="1308217">
                  <a:extLst>
                    <a:ext uri="{9D8B030D-6E8A-4147-A177-3AD203B41FA5}">
                      <a16:colId xmlns:a16="http://schemas.microsoft.com/office/drawing/2014/main" val="2062702549"/>
                    </a:ext>
                  </a:extLst>
                </a:gridCol>
                <a:gridCol w="7030240">
                  <a:extLst>
                    <a:ext uri="{9D8B030D-6E8A-4147-A177-3AD203B41FA5}">
                      <a16:colId xmlns:a16="http://schemas.microsoft.com/office/drawing/2014/main" val="3763990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E1D8E4"/>
                          </a:solidFill>
                        </a:rPr>
                        <a:t>Source</a:t>
                      </a:r>
                    </a:p>
                  </a:txBody>
                  <a:tcPr>
                    <a:solidFill>
                      <a:srgbClr val="5441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E1D8E4"/>
                          </a:solidFill>
                        </a:rPr>
                        <a:t>URL</a:t>
                      </a:r>
                    </a:p>
                  </a:txBody>
                  <a:tcPr>
                    <a:solidFill>
                      <a:srgbClr val="5441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648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Board Source</a:t>
                      </a:r>
                    </a:p>
                  </a:txBody>
                  <a:tcPr>
                    <a:solidFill>
                      <a:srgbClr val="E1D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https://boardsource.org/board-support/assessing-performance/chief-executive-assessments-ace/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E1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664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Board Source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https://boardsource.org/fundamental-topics-of-nonprofit-board-service/executive-evaluation-compensation/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221242"/>
                  </a:ext>
                </a:extLst>
              </a:tr>
              <a:tr h="427131">
                <a:tc>
                  <a:txBody>
                    <a:bodyPr/>
                    <a:lstStyle/>
                    <a:p>
                      <a:r>
                        <a:rPr lang="en-US" b="1" dirty="0"/>
                        <a:t>Nonprofit Risk Management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Center</a:t>
                      </a:r>
                    </a:p>
                  </a:txBody>
                  <a:tcPr>
                    <a:solidFill>
                      <a:srgbClr val="E1D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https://nonprofitrisk.org/resources/articles/key-questions-evaluating-ceo-performance/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E1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03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Board Effect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https://www.boardeffect.com/blog/assessing-board-performance-best-practices-for-nonprofits/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26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Chester County Community Foundation</a:t>
                      </a:r>
                    </a:p>
                  </a:txBody>
                  <a:tcPr>
                    <a:solidFill>
                      <a:srgbClr val="B7D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https://chescocf.org/getonboard-resources</a:t>
                      </a:r>
                      <a:r>
                        <a:rPr lang="en-US" sz="14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CEO Assessment &amp; Board Self-Assessment articles &amp; survey tools</a:t>
                      </a:r>
                    </a:p>
                  </a:txBody>
                  <a:tcPr>
                    <a:solidFill>
                      <a:srgbClr val="B7D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96239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8772BA-97AA-9D49-4909-A4FA5DA1044D}"/>
              </a:ext>
            </a:extLst>
          </p:cNvPr>
          <p:cNvSpPr txBox="1"/>
          <p:nvPr/>
        </p:nvSpPr>
        <p:spPr>
          <a:xfrm>
            <a:off x="566622" y="459416"/>
            <a:ext cx="4652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small" dirty="0">
                <a:solidFill>
                  <a:srgbClr val="FFF8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endParaRPr lang="en-US" sz="2800" dirty="0">
              <a:solidFill>
                <a:srgbClr val="FFF8E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013C8-415A-15CB-03C3-42DC55D9F2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812" y="4889686"/>
            <a:ext cx="1275966" cy="767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80ADC3-121A-FF91-2EFB-DBE64D3211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8565" y="4258842"/>
            <a:ext cx="2160104" cy="540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CDEF23-9ADC-92CD-3859-D14A6A3E2C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0234" y="3440854"/>
            <a:ext cx="1666873" cy="452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1686E9-5CE6-13D0-8E8E-56B970B4E6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8565" y="2074583"/>
            <a:ext cx="1870213" cy="393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B6CFE3-27DA-429A-E11B-1CE57BF069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8565" y="2797801"/>
            <a:ext cx="1870213" cy="393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99FC2-1546-E2F1-86AE-3BE078D869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319" y="287548"/>
            <a:ext cx="1226288" cy="737769"/>
          </a:xfrm>
          <a:prstGeom prst="rect">
            <a:avLst/>
          </a:prstGeom>
        </p:spPr>
      </p:pic>
      <p:pic>
        <p:nvPicPr>
          <p:cNvPr id="16" name="Picture 15" descr="A logo with text and fruit on it&#10;&#10;AI-generated content may be incorrect.">
            <a:extLst>
              <a:ext uri="{FF2B5EF4-FFF2-40B4-BE49-F238E27FC236}">
                <a16:creationId xmlns:a16="http://schemas.microsoft.com/office/drawing/2014/main" id="{AAEE124E-5CF7-FEC7-26BB-5F23ED014C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96601" y="5881338"/>
            <a:ext cx="2150797" cy="7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8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4A2AB-0D38-CD03-2DBD-F0A6DDBB6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27C21F-041F-648E-066E-75DF7052A67D}"/>
              </a:ext>
            </a:extLst>
          </p:cNvPr>
          <p:cNvSpPr/>
          <p:nvPr/>
        </p:nvSpPr>
        <p:spPr>
          <a:xfrm>
            <a:off x="0" y="179310"/>
            <a:ext cx="9144000" cy="1388233"/>
          </a:xfrm>
          <a:prstGeom prst="rect">
            <a:avLst/>
          </a:prstGeom>
          <a:solidFill>
            <a:srgbClr val="5441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6DBC4BC-38CA-5C0A-F0A2-B0F9DA93499E}"/>
              </a:ext>
            </a:extLst>
          </p:cNvPr>
          <p:cNvSpPr txBox="1">
            <a:spLocks/>
          </p:cNvSpPr>
          <p:nvPr/>
        </p:nvSpPr>
        <p:spPr bwMode="auto">
          <a:xfrm>
            <a:off x="1057922" y="1859378"/>
            <a:ext cx="7442706" cy="412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294A5D"/>
                </a:solidFill>
              </a:rPr>
              <a:t>Ensure Legal &amp; Ethical Integrity</a:t>
            </a:r>
            <a:endParaRPr lang="en-US" sz="2400" dirty="0">
              <a:solidFill>
                <a:srgbClr val="294A5D"/>
              </a:solidFill>
            </a:endParaRPr>
          </a:p>
          <a:p>
            <a:pPr marL="457200" indent="-45720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Build a Competent Board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264556"/>
                </a:solidFill>
              </a:rPr>
              <a:t>Determine Mission &amp; Purpose; Ensure Effective Planning; Monitor &amp; Strengthen Programs &amp; Services</a:t>
            </a:r>
            <a:endParaRPr lang="en-US" sz="2400" dirty="0">
              <a:solidFill>
                <a:srgbClr val="264556"/>
              </a:solidFill>
            </a:endParaRPr>
          </a:p>
          <a:p>
            <a:pPr marL="457200" indent="-45720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264556"/>
                </a:solidFill>
              </a:rPr>
              <a:t>Protect Assets &amp; Provide Financial Oversight </a:t>
            </a:r>
            <a:endParaRPr lang="en-US" sz="2400" dirty="0">
              <a:solidFill>
                <a:srgbClr val="264556"/>
              </a:solidFill>
            </a:endParaRPr>
          </a:p>
          <a:p>
            <a:pPr marL="457200" indent="-45720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264556"/>
                </a:solidFill>
              </a:rPr>
              <a:t>Ensure Adequate Financial Resources </a:t>
            </a:r>
            <a:endParaRPr lang="en-US" sz="2400" dirty="0">
              <a:solidFill>
                <a:srgbClr val="264556"/>
              </a:solidFill>
            </a:endParaRPr>
          </a:p>
          <a:p>
            <a:pPr marL="457200" indent="-45720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264556"/>
                </a:solidFill>
              </a:rPr>
              <a:t>Enhance the Organization’s Public Standing</a:t>
            </a:r>
            <a:endParaRPr lang="en-US" sz="2400" dirty="0">
              <a:solidFill>
                <a:srgbClr val="264556"/>
              </a:solidFill>
            </a:endParaRPr>
          </a:p>
          <a:p>
            <a:pPr marL="457200" indent="-45720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Select, Support &amp; Evaluate the Chief Executive </a:t>
            </a:r>
          </a:p>
          <a:p>
            <a:pPr marL="0" indent="0" eaLnBrk="1" hangingPunct="1">
              <a:spcBef>
                <a:spcPts val="1800"/>
              </a:spcBef>
              <a:buNone/>
              <a:defRPr/>
            </a:pPr>
            <a:r>
              <a:rPr lang="en-US" sz="1000" dirty="0" err="1">
                <a:solidFill>
                  <a:srgbClr val="264556"/>
                </a:solidFill>
              </a:rPr>
              <a:t>BoardSource</a:t>
            </a:r>
            <a:r>
              <a:rPr lang="en-US" sz="1000" dirty="0">
                <a:solidFill>
                  <a:srgbClr val="264556"/>
                </a:solidFill>
              </a:rPr>
              <a:t>, </a:t>
            </a:r>
            <a:r>
              <a:rPr lang="en-US" sz="1000" dirty="0">
                <a:solidFill>
                  <a:srgbClr val="264556"/>
                </a:solidFill>
                <a:hlinkClick r:id="rId2"/>
              </a:rPr>
              <a:t>https://boardsource.org/</a:t>
            </a:r>
            <a:r>
              <a:rPr lang="en-US" sz="1000" dirty="0">
                <a:solidFill>
                  <a:srgbClr val="264556"/>
                </a:solidFill>
              </a:rPr>
              <a:t> Washington DC </a:t>
            </a:r>
            <a:endParaRPr lang="en-US" sz="11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88412-4ED5-3613-85A3-D54A26B01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01" y="1716224"/>
            <a:ext cx="981541" cy="1133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CAD5EB-2838-B099-F3E7-E47525A55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01" y="4332403"/>
            <a:ext cx="981541" cy="1133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77A65D-ECFA-F8D1-EE3A-CABD956F8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655" y="179310"/>
            <a:ext cx="3432345" cy="2005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C62AE2-3814-6D2B-9ECB-92FD2B111C67}"/>
              </a:ext>
            </a:extLst>
          </p:cNvPr>
          <p:cNvSpPr txBox="1"/>
          <p:nvPr/>
        </p:nvSpPr>
        <p:spPr>
          <a:xfrm>
            <a:off x="-141925" y="666773"/>
            <a:ext cx="91002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2800" b="1" i="0" u="none" strike="noStrike" cap="small" normalizeH="0" dirty="0">
                <a:ln>
                  <a:noFill/>
                </a:ln>
                <a:solidFill>
                  <a:srgbClr val="FFF8E5"/>
                </a:solidFill>
                <a:effectLst/>
              </a:rPr>
              <a:t>Board Duties</a:t>
            </a:r>
            <a:endParaRPr lang="en-US" sz="2800" cap="small" dirty="0">
              <a:solidFill>
                <a:srgbClr val="FFF8E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F6F896-D2F5-F2E5-927E-32CD8FD0D4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2" y="327991"/>
            <a:ext cx="1591677" cy="957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C2A2CA-A848-27FF-30D1-AA89C757F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9152" y="5929617"/>
            <a:ext cx="1989029" cy="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5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B5F482-A869-44AD-E0B0-CBA1730152F0}"/>
              </a:ext>
            </a:extLst>
          </p:cNvPr>
          <p:cNvSpPr/>
          <p:nvPr/>
        </p:nvSpPr>
        <p:spPr>
          <a:xfrm>
            <a:off x="0" y="179310"/>
            <a:ext cx="9144000" cy="1388233"/>
          </a:xfrm>
          <a:prstGeom prst="rect">
            <a:avLst/>
          </a:prstGeom>
          <a:solidFill>
            <a:srgbClr val="5441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B955C4-D18E-CD8E-6437-801234342ABB}"/>
              </a:ext>
            </a:extLst>
          </p:cNvPr>
          <p:cNvSpPr txBox="1"/>
          <p:nvPr/>
        </p:nvSpPr>
        <p:spPr>
          <a:xfrm>
            <a:off x="444843" y="2492387"/>
            <a:ext cx="8369643" cy="4005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>
              <a:lnSpc>
                <a:spcPct val="150000"/>
              </a:lnSpc>
            </a:pPr>
            <a:endParaRPr lang="en-US" sz="2400" dirty="0"/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How can an annual CEO assessment help you and your nonprofit organization?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What are barriers to the Board engaging in an annual CEO assessment? 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How can we make this a positive, engaging &amp; healthy process?</a:t>
            </a:r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A10F5F-5A7B-FABB-FE69-BB2F3DDE62F2}"/>
              </a:ext>
            </a:extLst>
          </p:cNvPr>
          <p:cNvSpPr txBox="1"/>
          <p:nvPr/>
        </p:nvSpPr>
        <p:spPr>
          <a:xfrm>
            <a:off x="708454" y="473821"/>
            <a:ext cx="6409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1" i="0" u="none" strike="noStrike" cap="small" normalizeH="0" dirty="0">
                <a:ln>
                  <a:noFill/>
                </a:ln>
                <a:solidFill>
                  <a:srgbClr val="FFF8E5"/>
                </a:solidFill>
                <a:effectLst/>
              </a:rPr>
              <a:t>Aims – Motivators - Barriers</a:t>
            </a:r>
            <a:endParaRPr lang="en-US" sz="2800" cap="small" dirty="0">
              <a:solidFill>
                <a:srgbClr val="FFF8E5"/>
              </a:solidFill>
            </a:endParaRPr>
          </a:p>
        </p:txBody>
      </p:sp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B57E518A-14B6-4615-2592-6E15A6A24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" y="1182274"/>
            <a:ext cx="3005693" cy="208125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922D88-FF1A-8E8D-E96E-F771612A59D7}"/>
              </a:ext>
            </a:extLst>
          </p:cNvPr>
          <p:cNvSpPr txBox="1"/>
          <p:nvPr/>
        </p:nvSpPr>
        <p:spPr>
          <a:xfrm>
            <a:off x="3141616" y="1733647"/>
            <a:ext cx="60971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goal today is to provide tips on how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CEO assessment &amp; a Board self-assessment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be a positive, engaging &amp; healthy process.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F09D8-BB80-9846-CAB8-99DECBADD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198" y="444505"/>
            <a:ext cx="1226288" cy="737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3C000-6DEC-F503-FB05-A8B4CED21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492" y="6038610"/>
            <a:ext cx="1906015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0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AE56C8-FCE5-44CB-D867-20638CC45A2F}"/>
              </a:ext>
            </a:extLst>
          </p:cNvPr>
          <p:cNvSpPr/>
          <p:nvPr/>
        </p:nvSpPr>
        <p:spPr>
          <a:xfrm>
            <a:off x="0" y="179310"/>
            <a:ext cx="9144000" cy="1388233"/>
          </a:xfrm>
          <a:prstGeom prst="rect">
            <a:avLst/>
          </a:prstGeom>
          <a:solidFill>
            <a:srgbClr val="5441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83880FF-A9BD-54BB-866F-FD1A7C590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54" y="1255052"/>
            <a:ext cx="8491091" cy="640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5488" rIns="0" bIns="1523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It’s the Board’s Job:  Select, Support &amp; Evaluate the CEO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v"/>
              <a:tabLst/>
            </a:pPr>
            <a:endParaRPr lang="en-US" altLang="en-US" dirty="0">
              <a:solidFill>
                <a:srgbClr val="333333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Everyone Needs Feedback to Continue Growing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v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285750" indent="-285750" defTabSz="9144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Discern Mission-related Progress, Outcomes &amp; 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Neede</a:t>
            </a:r>
            <a:r>
              <a:rPr lang="en-US" altLang="en-US" dirty="0">
                <a:solidFill>
                  <a:srgbClr val="333333"/>
                </a:solidFill>
                <a:latin typeface="+mn-lt"/>
              </a:rPr>
              <a:t>d Refinements.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See trends over time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v"/>
              <a:tabLst/>
            </a:pPr>
            <a:endParaRPr lang="en-US" altLang="en-US" dirty="0">
              <a:solidFill>
                <a:srgbClr val="333333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v"/>
              <a:tabLst/>
            </a:pPr>
            <a:r>
              <a:rPr lang="en-US" altLang="en-US" dirty="0">
                <a:latin typeface="+mn-lt"/>
              </a:rPr>
              <a:t>Legal CYA: 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Keep written records of evaluations from each year</a:t>
            </a:r>
            <a:b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hne-regular"/>
              </a:rPr>
              <a:t>Protect the nonprofit: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hne-regular"/>
              </a:rPr>
              <a:t>If there are discrepancies about compensation amounts or termination, written nonprofit CEO assessments can help set the record straight.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E2140"/>
              </a:solidFill>
              <a:effectLst/>
              <a:latin typeface="radial-bold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tabLst/>
            </a:pPr>
            <a:endParaRPr lang="en-US" altLang="en-US" dirty="0">
              <a:solidFill>
                <a:srgbClr val="333333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v"/>
              <a:tabLst/>
            </a:pPr>
            <a:r>
              <a:rPr lang="en-US" altLang="en-US" dirty="0">
                <a:solidFill>
                  <a:srgbClr val="333333"/>
                </a:solidFill>
                <a:latin typeface="+mn-lt"/>
              </a:rPr>
              <a:t>The</a:t>
            </a:r>
            <a:r>
              <a:rPr lang="en-US" altLang="en-US" b="1" dirty="0">
                <a:solidFill>
                  <a:srgbClr val="333333"/>
                </a:solidFill>
                <a:latin typeface="+mn-lt"/>
              </a:rPr>
              <a:t> IRS </a:t>
            </a:r>
            <a:r>
              <a:rPr lang="en-US" altLang="en-US" dirty="0">
                <a:solidFill>
                  <a:srgbClr val="333333"/>
                </a:solidFill>
                <a:latin typeface="+mn-lt"/>
              </a:rPr>
              <a:t>990 says to </a:t>
            </a:r>
            <a:r>
              <a:rPr lang="en-US" altLang="en-US" sz="1400" i="1" dirty="0">
                <a:solidFill>
                  <a:srgbClr val="333333"/>
                </a:solidFill>
                <a:latin typeface="+mn-lt"/>
              </a:rPr>
              <a:t>(almost):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333333"/>
                </a:solidFill>
                <a:latin typeface="+mn-lt"/>
              </a:rPr>
              <a:t>Checkbox on </a:t>
            </a:r>
            <a:r>
              <a:rPr lang="en-US" altLang="en-US" sz="1400" b="1" dirty="0">
                <a:solidFill>
                  <a:srgbClr val="333333"/>
                </a:solidFill>
                <a:latin typeface="+mn-lt"/>
              </a:rPr>
              <a:t>Compensation</a:t>
            </a:r>
            <a:r>
              <a:rPr lang="en-US" altLang="en-US" sz="14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1400" i="1" dirty="0">
                <a:solidFill>
                  <a:srgbClr val="333333"/>
                </a:solidFill>
                <a:latin typeface="+mn-lt"/>
              </a:rPr>
              <a:t>(which should be reviewed in relation to Performance Assessment)</a:t>
            </a:r>
            <a:endParaRPr kumimoji="0" lang="en-US" altLang="en-US" sz="1400" b="0" i="1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Part VI, Section B, Line 15A: </a:t>
            </a:r>
            <a:r>
              <a:rPr lang="en-US" sz="1400" b="1" dirty="0">
                <a:latin typeface="+mn-lt"/>
              </a:rPr>
              <a:t>Governance &amp; Management Policies:  </a:t>
            </a:r>
            <a:r>
              <a:rPr lang="en-US" sz="1400" dirty="0">
                <a:latin typeface="+mn-lt"/>
              </a:rPr>
              <a:t> 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     Did the process for determining compensation of the organization’s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     CEO, Executive Director or top management official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     include a review and approval by independent persons, comparability data, and 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     contemporaneous substantiation of the deliberation and decision?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dirty="0">
              <a:solidFill>
                <a:srgbClr val="333333"/>
              </a:solidFill>
              <a:latin typeface="sohne-regula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89E89-6040-4258-01BA-F502CF29A600}"/>
              </a:ext>
            </a:extLst>
          </p:cNvPr>
          <p:cNvSpPr txBox="1"/>
          <p:nvPr/>
        </p:nvSpPr>
        <p:spPr>
          <a:xfrm>
            <a:off x="461920" y="440333"/>
            <a:ext cx="84910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small" normalizeH="0" dirty="0">
                <a:ln>
                  <a:noFill/>
                </a:ln>
                <a:solidFill>
                  <a:srgbClr val="FFF8E5"/>
                </a:solidFill>
                <a:effectLst/>
              </a:rPr>
              <a:t>Why Conduct An Annual </a:t>
            </a:r>
            <a:br>
              <a:rPr kumimoji="0" lang="en-US" altLang="en-US" sz="2800" b="1" i="0" u="none" strike="noStrike" cap="small" normalizeH="0" dirty="0">
                <a:ln>
                  <a:noFill/>
                </a:ln>
                <a:solidFill>
                  <a:srgbClr val="FFF8E5"/>
                </a:solidFill>
                <a:effectLst/>
              </a:rPr>
            </a:br>
            <a:r>
              <a:rPr kumimoji="0" lang="en-US" altLang="en-US" sz="2800" b="1" i="0" u="none" strike="noStrike" cap="small" normalizeH="0" dirty="0">
                <a:ln>
                  <a:noFill/>
                </a:ln>
                <a:solidFill>
                  <a:srgbClr val="FFF8E5"/>
                </a:solidFill>
                <a:effectLst/>
              </a:rPr>
              <a:t>Nonprofit CEO Assessment?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CB8AC-D572-55CB-3623-3FE5B6369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632" y="1185478"/>
            <a:ext cx="2865368" cy="224352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F1DE15-32E7-A340-6F48-A749A360C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57" y="344180"/>
            <a:ext cx="1226288" cy="737769"/>
          </a:xfrm>
          <a:prstGeom prst="rect">
            <a:avLst/>
          </a:prstGeom>
        </p:spPr>
      </p:pic>
      <p:pic>
        <p:nvPicPr>
          <p:cNvPr id="7" name="Picture 6" descr="A black background with colorful text&#10;&#10;AI-generated content may be incorrect.">
            <a:extLst>
              <a:ext uri="{FF2B5EF4-FFF2-40B4-BE49-F238E27FC236}">
                <a16:creationId xmlns:a16="http://schemas.microsoft.com/office/drawing/2014/main" id="{0FD8B17E-07F1-AF43-F33B-14070DB40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204" y="6052931"/>
            <a:ext cx="191132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0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ADEF02-25BE-6A9C-C713-072623F80303}"/>
              </a:ext>
            </a:extLst>
          </p:cNvPr>
          <p:cNvSpPr/>
          <p:nvPr/>
        </p:nvSpPr>
        <p:spPr>
          <a:xfrm>
            <a:off x="0" y="179310"/>
            <a:ext cx="9144000" cy="1083433"/>
          </a:xfrm>
          <a:prstGeom prst="rect">
            <a:avLst/>
          </a:prstGeom>
          <a:solidFill>
            <a:srgbClr val="5441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83880FF-A9BD-54BB-866F-FD1A7C590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54" y="1150255"/>
            <a:ext cx="8491091" cy="566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5488" rIns="0" bIns="1523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Assessment guides will give some helpful ideas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The CEO &amp; Board should design the assessment process together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dirty="0"/>
              <a:t>     - collaborative effort 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Evaluations should be tied to the strategic plan &amp; the CEO job description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dirty="0"/>
              <a:t>     - annual strategic plan CEO goal setting &amp; job description refinements </a:t>
            </a:r>
            <a:br>
              <a:rPr lang="en-US" dirty="0"/>
            </a:br>
            <a:r>
              <a:rPr lang="en-US" dirty="0"/>
              <a:t>       are a natural outcome of a healthy CEO assessment process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dirty="0"/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The assessment feedback should be a conversation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There should be no big surprises. </a:t>
            </a:r>
            <a:br>
              <a:rPr lang="en-US" dirty="0"/>
            </a:br>
            <a:r>
              <a:rPr lang="en-US" dirty="0"/>
              <a:t>The CEO should be getting ongoing feedback, </a:t>
            </a:r>
            <a:br>
              <a:rPr lang="en-US" dirty="0"/>
            </a:br>
            <a:r>
              <a:rPr lang="en-US" dirty="0"/>
              <a:t>especially if there are issues emerging.</a:t>
            </a:r>
          </a:p>
          <a:p>
            <a:pPr marL="56007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v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dirty="0">
              <a:solidFill>
                <a:srgbClr val="333333"/>
              </a:solidFill>
              <a:latin typeface="sohne-regula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89E89-6040-4258-01BA-F502CF29A600}"/>
              </a:ext>
            </a:extLst>
          </p:cNvPr>
          <p:cNvSpPr txBox="1"/>
          <p:nvPr/>
        </p:nvSpPr>
        <p:spPr>
          <a:xfrm>
            <a:off x="461920" y="440333"/>
            <a:ext cx="8491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small" normalizeH="0" dirty="0">
                <a:ln>
                  <a:noFill/>
                </a:ln>
                <a:solidFill>
                  <a:srgbClr val="FFF8E5"/>
                </a:solidFill>
                <a:effectLst/>
              </a:rPr>
              <a:t>Basic Parameters – CEO Assessment</a:t>
            </a:r>
          </a:p>
        </p:txBody>
      </p:sp>
      <p:pic>
        <p:nvPicPr>
          <p:cNvPr id="4" name="Picture 6" descr="Board Diversity as a Social Change Agent – Part 1: How It Works -  Philanthropy Journal">
            <a:extLst>
              <a:ext uri="{FF2B5EF4-FFF2-40B4-BE49-F238E27FC236}">
                <a16:creationId xmlns:a16="http://schemas.microsoft.com/office/drawing/2014/main" id="{B783C072-7C28-6619-D769-B2C796722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82" y="4531769"/>
            <a:ext cx="3813217" cy="214692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B7A317-ADC0-B8B7-0104-9B057473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57" y="352141"/>
            <a:ext cx="1226288" cy="737769"/>
          </a:xfrm>
          <a:prstGeom prst="rect">
            <a:avLst/>
          </a:prstGeom>
        </p:spPr>
      </p:pic>
      <p:pic>
        <p:nvPicPr>
          <p:cNvPr id="3" name="Picture 2" descr="A black background with colorful text&#10;&#10;AI-generated content may be incorrect.">
            <a:extLst>
              <a:ext uri="{FF2B5EF4-FFF2-40B4-BE49-F238E27FC236}">
                <a16:creationId xmlns:a16="http://schemas.microsoft.com/office/drawing/2014/main" id="{423BDA93-C9A5-4AAF-FBEB-6EDF45452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32" y="5822974"/>
            <a:ext cx="1665358" cy="81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5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4116B-42AE-E502-9511-D407F102560E}"/>
              </a:ext>
            </a:extLst>
          </p:cNvPr>
          <p:cNvSpPr/>
          <p:nvPr/>
        </p:nvSpPr>
        <p:spPr>
          <a:xfrm>
            <a:off x="0" y="179311"/>
            <a:ext cx="9144000" cy="808666"/>
          </a:xfrm>
          <a:prstGeom prst="rect">
            <a:avLst/>
          </a:prstGeom>
          <a:solidFill>
            <a:srgbClr val="5441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83880FF-A9BD-54BB-866F-FD1A7C590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78" y="686610"/>
            <a:ext cx="8893622" cy="673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5488" rIns="0" bIns="1523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The more responsibility one holds, the more public the evaluation process becomes.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The CEO evaluation should involve at least the entire Board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333333"/>
                </a:solidFill>
                <a:latin typeface="+mn-lt"/>
              </a:rPr>
              <a:t>Aim to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make the review process objective, fair &amp; valuable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	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Best Practice:  Keep things fair, objective, open &amp; SMART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Clear expectations and agreed-upon measurements are crucial 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When goals are clear, it’s easier to discern results fairly and objectively 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Set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E2140"/>
                </a:solidFill>
                <a:effectLst/>
                <a:latin typeface="+mn-lt"/>
              </a:rPr>
              <a:t>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102548"/>
                </a:solidFill>
                <a:effectLst/>
                <a:latin typeface="+mn-lt"/>
              </a:rPr>
              <a:t>MAR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E2140"/>
                </a:solidFill>
                <a:effectLst/>
                <a:latin typeface="+mn-lt"/>
              </a:rPr>
              <a:t>T 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goals: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4A5D"/>
                </a:solidFill>
                <a:effectLst/>
                <a:latin typeface="+mn-lt"/>
              </a:rPr>
              <a:t>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pecific,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4A5D"/>
                </a:solidFill>
                <a:effectLst/>
                <a:latin typeface="+mn-lt"/>
              </a:rPr>
              <a:t>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easurable,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4A5D"/>
                </a:solidFill>
                <a:effectLst/>
                <a:latin typeface="+mn-lt"/>
              </a:rPr>
              <a:t>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chievable,</a:t>
            </a:r>
            <a:r>
              <a:rPr kumimoji="0" lang="en-US" altLang="en-US" sz="140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kumimoji="0" lang="en-US" altLang="en-US" sz="1400" b="1" i="0" strike="noStrike" cap="none" normalizeH="0" baseline="0" dirty="0">
                <a:ln>
                  <a:noFill/>
                </a:ln>
                <a:solidFill>
                  <a:srgbClr val="294A5D"/>
                </a:solidFill>
                <a:effectLst/>
                <a:latin typeface="+mn-lt"/>
              </a:rPr>
              <a:t>R</a:t>
            </a:r>
            <a:r>
              <a:rPr kumimoji="0" lang="en-US" altLang="en-US" sz="140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ealistic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&amp;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4A5D"/>
                </a:solidFill>
                <a:effectLst/>
                <a:latin typeface="+mn-lt"/>
              </a:rPr>
              <a:t>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imely 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333333"/>
                </a:solidFill>
                <a:latin typeface="+mn-lt"/>
              </a:rPr>
              <a:t>Base the CEO evaluation on organizational strategic plan goals &amp; core values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E2140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Best Practice:  Evaluation is related to, but not exclusively tied to, 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nonprofit CEO Executive Compensation</a:t>
            </a:r>
          </a:p>
          <a:p>
            <a:pPr marL="274320" defTabSz="914400"/>
            <a:r>
              <a:rPr lang="en-US" sz="1400" dirty="0">
                <a:latin typeface="+mn-lt"/>
              </a:rPr>
              <a:t>Positive assessments are not always tied to increased compensation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+mn-lt"/>
              </a:rPr>
              <a:t>Sometimes, the CEO works the hardest when budgets are down. This does not/cannot always mean a raise.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Process Should Include Feedback from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E2140"/>
                </a:solidFill>
                <a:effectLst/>
                <a:latin typeface="+mn-lt"/>
              </a:rPr>
              <a:t>CEO: Self-evaluation: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review goals set the previous year and reflect on progress made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E2140"/>
                </a:solidFill>
                <a:effectLst/>
                <a:latin typeface="+mn-lt"/>
              </a:rPr>
              <a:t>Board: Observations of Board members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Assess in relation to strategic plan goals (rather than feelings about someone, one-time situations, etc</a:t>
            </a:r>
            <a:r>
              <a:rPr lang="en-US" altLang="en-US" sz="1400" dirty="0">
                <a:latin typeface="+mn-lt"/>
              </a:rPr>
              <a:t>.)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333333"/>
              </a:solidFill>
              <a:latin typeface="+mn-lt"/>
            </a:endParaRP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E2140"/>
                </a:solidFill>
                <a:effectLst/>
                <a:latin typeface="+mn-lt"/>
              </a:rPr>
              <a:t>CEO &amp; Board:  Reflection reports on personal performance and growth plans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What areas surprised the CEO &amp; the Board? 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Where could the CEO have used more support? 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What seems the most challenging of the growth plans, and how can the Board help the CEO succeed?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333333"/>
              </a:solidFill>
              <a:latin typeface="+mn-lt"/>
            </a:endParaRP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E214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89E89-6040-4258-01BA-F502CF29A600}"/>
              </a:ext>
            </a:extLst>
          </p:cNvPr>
          <p:cNvSpPr txBox="1"/>
          <p:nvPr/>
        </p:nvSpPr>
        <p:spPr>
          <a:xfrm>
            <a:off x="499090" y="322034"/>
            <a:ext cx="7674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small" normalizeH="0" dirty="0">
                <a:ln>
                  <a:noFill/>
                </a:ln>
                <a:solidFill>
                  <a:srgbClr val="FFF8E5"/>
                </a:solidFill>
                <a:effectLst/>
              </a:rPr>
              <a:t>Best Practices – CEO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8EE3B-D9C9-6A6D-4BFD-DED1F9F1A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765" y="1908161"/>
            <a:ext cx="2574235" cy="129237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98A513-71BF-E566-F7EF-1F8737C21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87" y="214759"/>
            <a:ext cx="1226288" cy="7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4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556C40-D075-A104-8F2A-2129FC72D944}"/>
              </a:ext>
            </a:extLst>
          </p:cNvPr>
          <p:cNvSpPr/>
          <p:nvPr/>
        </p:nvSpPr>
        <p:spPr>
          <a:xfrm>
            <a:off x="0" y="179310"/>
            <a:ext cx="9144000" cy="835043"/>
          </a:xfrm>
          <a:prstGeom prst="rect">
            <a:avLst/>
          </a:prstGeom>
          <a:solidFill>
            <a:srgbClr val="5441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83880FF-A9BD-54BB-866F-FD1A7C590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27" y="711644"/>
            <a:ext cx="8588946" cy="611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5488" rIns="0" bIns="1523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102548"/>
                </a:solidFill>
                <a:effectLst/>
                <a:latin typeface="+mn-lt"/>
              </a:rPr>
              <a:t>Quantitative Evaluation Metrics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Program Service, Organizational Growth 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Constituents served: maintain, increase, or decrease?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Program services:  maintain, increase</a:t>
            </a:r>
            <a:r>
              <a:rPr lang="en-US" altLang="en-US" sz="1400" dirty="0">
                <a:solidFill>
                  <a:srgbClr val="333333"/>
                </a:solidFill>
                <a:latin typeface="+mn-lt"/>
              </a:rPr>
              <a:t>, or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decrease?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400" dirty="0">
                <a:solidFill>
                  <a:srgbClr val="333333"/>
                </a:solidFill>
                <a:latin typeface="+mn-lt"/>
              </a:rPr>
              <a:t>New program development?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E2140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v"/>
              <a:tabLst/>
            </a:pP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Fiscal Responsibility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+mn-lt"/>
              </a:rPr>
              <a:t>Are financial trend lines moving in the right direction?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+mn-lt"/>
              </a:rPr>
              <a:t>Did we contain expenses within budget? 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Did we meet our </a:t>
            </a:r>
            <a:r>
              <a:rPr lang="en-US" altLang="en-US" sz="1400" dirty="0">
                <a:solidFill>
                  <a:srgbClr val="333333"/>
                </a:solidFill>
                <a:latin typeface="+mn-lt"/>
              </a:rPr>
              <a:t>budgeted income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goals? (dollars raised &amp; earned, donor retention, donor cultivation, etc</a:t>
            </a:r>
            <a:r>
              <a:rPr lang="en-US" altLang="en-US" sz="1400" dirty="0">
                <a:solidFill>
                  <a:srgbClr val="333333"/>
                </a:solidFill>
                <a:latin typeface="+mn-lt"/>
              </a:rPr>
              <a:t>.)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102548"/>
                </a:solidFill>
                <a:effectLst/>
                <a:latin typeface="+mn-lt"/>
              </a:rPr>
              <a:t>Qualitative Evaluation Metrics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Leadership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400" dirty="0">
                <a:solidFill>
                  <a:srgbClr val="333333"/>
                </a:solidFill>
                <a:latin typeface="+mn-lt"/>
              </a:rPr>
              <a:t>Does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the CEO inspire staff, volunteers and </a:t>
            </a:r>
            <a:r>
              <a:rPr lang="en-US" altLang="en-US" sz="1400" dirty="0">
                <a:solidFill>
                  <a:srgbClr val="333333"/>
                </a:solidFill>
                <a:latin typeface="+mn-lt"/>
              </a:rPr>
              <a:t>board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to do their best work?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What is turnover like under this CEO, and what do people say at their exit interviews?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Relationship-Building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Does the CEO foster beneficial relationships with specifically prioritized stakeholder groups?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Does the CEO consistently build trust with board members, staff members, and stakeholders?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Problem-Solving and Decision-Making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Does the CEO meet standards of professionalism, internally to staff/board and externally to public?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Does the CEO demonstrate an ability to develop and engage others in </a:t>
            </a:r>
            <a:r>
              <a:rPr lang="en-US" altLang="en-US" sz="1400" dirty="0">
                <a:solidFill>
                  <a:srgbClr val="333333"/>
                </a:solidFill>
                <a:latin typeface="+mn-lt"/>
              </a:rPr>
              <a:t>implementing 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ction plans?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89E89-6040-4258-01BA-F502CF29A600}"/>
              </a:ext>
            </a:extLst>
          </p:cNvPr>
          <p:cNvSpPr txBox="1"/>
          <p:nvPr/>
        </p:nvSpPr>
        <p:spPr>
          <a:xfrm>
            <a:off x="496997" y="314175"/>
            <a:ext cx="7674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small" normalizeH="0" dirty="0">
                <a:ln>
                  <a:noFill/>
                </a:ln>
                <a:solidFill>
                  <a:srgbClr val="FFF8E5"/>
                </a:solidFill>
                <a:effectLst/>
              </a:rPr>
              <a:t>What to Include – CEO Assessment</a:t>
            </a:r>
          </a:p>
        </p:txBody>
      </p:sp>
      <p:pic>
        <p:nvPicPr>
          <p:cNvPr id="4" name="Picture 8" descr="Why Diversity Matters: Women on Boards of Directors | Executive and  Continuing Professional Education | Harvard T.H. Chan School of Public  Health">
            <a:extLst>
              <a:ext uri="{FF2B5EF4-FFF2-40B4-BE49-F238E27FC236}">
                <a16:creationId xmlns:a16="http://schemas.microsoft.com/office/drawing/2014/main" id="{CE5C0B6C-3EF8-A806-1C92-D3E8206A8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00" y="1183657"/>
            <a:ext cx="2858300" cy="190553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5434B6-7855-5F5E-ECBF-193BDDF5E0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399" y="227946"/>
            <a:ext cx="1226288" cy="737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557211-F7B3-9015-FB67-A19F0F47B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367" y="6146356"/>
            <a:ext cx="1633870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9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642A73-FDE9-5E3F-5F59-BD94F3789D96}"/>
              </a:ext>
            </a:extLst>
          </p:cNvPr>
          <p:cNvSpPr/>
          <p:nvPr/>
        </p:nvSpPr>
        <p:spPr>
          <a:xfrm>
            <a:off x="0" y="179310"/>
            <a:ext cx="9144000" cy="1083433"/>
          </a:xfrm>
          <a:prstGeom prst="rect">
            <a:avLst/>
          </a:prstGeom>
          <a:solidFill>
            <a:srgbClr val="5441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C2D1F-E92F-CD9D-4DF7-C89676B3A7A3}"/>
              </a:ext>
            </a:extLst>
          </p:cNvPr>
          <p:cNvSpPr txBox="1"/>
          <p:nvPr/>
        </p:nvSpPr>
        <p:spPr>
          <a:xfrm>
            <a:off x="269875" y="250624"/>
            <a:ext cx="8468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small" dirty="0">
                <a:solidFill>
                  <a:srgbClr val="FFF8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Example-CEO ASSESSMENT: </a:t>
            </a:r>
            <a:br>
              <a:rPr lang="en-US" sz="2800" b="1" cap="small" dirty="0">
                <a:solidFill>
                  <a:srgbClr val="FFF8E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cap="small" dirty="0">
                <a:solidFill>
                  <a:srgbClr val="FFF8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Foundation: Online, Can Be Customized, Free</a:t>
            </a:r>
            <a:endParaRPr lang="en-US" sz="2800" dirty="0">
              <a:solidFill>
                <a:srgbClr val="FFF8E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FEF622-0D91-AE1D-49E1-E208D19D618D}"/>
              </a:ext>
            </a:extLst>
          </p:cNvPr>
          <p:cNvSpPr txBox="1"/>
          <p:nvPr/>
        </p:nvSpPr>
        <p:spPr>
          <a:xfrm>
            <a:off x="100341" y="1357072"/>
            <a:ext cx="1549818" cy="1892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If interested in this 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</a:rPr>
              <a:t>Free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</a:rPr>
              <a:t>Customized 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</a:rPr>
              <a:t>Online</a:t>
            </a:r>
          </a:p>
          <a:p>
            <a:pPr algn="ctr"/>
            <a:r>
              <a:rPr lang="en-US" sz="1200" b="1" dirty="0">
                <a:solidFill>
                  <a:schemeClr val="accent2"/>
                </a:solidFill>
              </a:rPr>
              <a:t>CEO</a:t>
            </a:r>
            <a:br>
              <a:rPr lang="en-US" sz="1200" b="1" dirty="0">
                <a:solidFill>
                  <a:schemeClr val="accent2"/>
                </a:solidFill>
              </a:rPr>
            </a:br>
            <a:r>
              <a:rPr lang="en-US" sz="1200" b="1" dirty="0">
                <a:solidFill>
                  <a:schemeClr val="accent2"/>
                </a:solidFill>
              </a:rPr>
              <a:t>Assessment Survey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</a:rPr>
              <a:t>Visit</a:t>
            </a:r>
          </a:p>
          <a:p>
            <a:pPr algn="ctr"/>
            <a:r>
              <a:rPr lang="en-US" sz="1050" u="sng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https://chescocf.org/</a:t>
            </a:r>
            <a:br>
              <a:rPr lang="en-US" sz="1050" u="sng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050" u="sng" dirty="0" err="1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getonboard</a:t>
            </a:r>
            <a:r>
              <a:rPr lang="en-US" sz="1050" u="sng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-resources</a:t>
            </a:r>
            <a:r>
              <a:rPr lang="en-US" sz="1050" u="sng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034956-50A7-2A80-35A0-A51F647C42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66" t="23134" r="29100" b="31925"/>
          <a:stretch>
            <a:fillRect/>
          </a:stretch>
        </p:blipFill>
        <p:spPr>
          <a:xfrm>
            <a:off x="1717876" y="1262743"/>
            <a:ext cx="3130320" cy="231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181D4A-FE56-C3F2-418E-4965DDF2F9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25" t="16025" r="22994" b="11481"/>
          <a:stretch/>
        </p:blipFill>
        <p:spPr>
          <a:xfrm>
            <a:off x="1756270" y="3521718"/>
            <a:ext cx="3130320" cy="32332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3DB828-3446-CA51-889A-B2252282D9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35" t="15945" r="21645" b="52180"/>
          <a:stretch/>
        </p:blipFill>
        <p:spPr>
          <a:xfrm>
            <a:off x="4848195" y="1119419"/>
            <a:ext cx="3842238" cy="1639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5EF130-B814-19F7-1A86-E0654D354F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670" t="15063" r="20265" b="58810"/>
          <a:stretch/>
        </p:blipFill>
        <p:spPr>
          <a:xfrm>
            <a:off x="4930876" y="2656862"/>
            <a:ext cx="3937966" cy="1343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46F883-04CF-623B-603D-70FDE278F6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768" t="16695" r="22166" b="46603"/>
          <a:stretch>
            <a:fillRect/>
          </a:stretch>
        </p:blipFill>
        <p:spPr>
          <a:xfrm>
            <a:off x="5013557" y="5264389"/>
            <a:ext cx="3243453" cy="15548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F2C320-7315-018C-AA10-0CB953BF24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670" t="47985" r="20265" b="32214"/>
          <a:stretch/>
        </p:blipFill>
        <p:spPr>
          <a:xfrm>
            <a:off x="5013557" y="4033317"/>
            <a:ext cx="3937966" cy="10184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A2C4BD-B79A-B9FA-B448-CB4362439F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670" t="57873" r="20265" b="20758"/>
          <a:stretch/>
        </p:blipFill>
        <p:spPr>
          <a:xfrm>
            <a:off x="4983628" y="4165261"/>
            <a:ext cx="3937966" cy="1099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280631-49F1-5578-B3C4-CEC583CCFC26}"/>
              </a:ext>
            </a:extLst>
          </p:cNvPr>
          <p:cNvSpPr txBox="1"/>
          <p:nvPr/>
        </p:nvSpPr>
        <p:spPr>
          <a:xfrm>
            <a:off x="4464908" y="379495"/>
            <a:ext cx="4403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https://chescocf.org/getonboard-resources</a:t>
            </a:r>
            <a:r>
              <a:rPr lang="en-US" sz="1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EEC2D-6C73-9342-EF47-31B907A428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4" y="5347972"/>
            <a:ext cx="1591677" cy="9575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7DDEEA-E712-EE2F-CDBF-EA4BE47EE0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33" y="262383"/>
            <a:ext cx="1226288" cy="737769"/>
          </a:xfrm>
          <a:prstGeom prst="rect">
            <a:avLst/>
          </a:prstGeom>
        </p:spPr>
      </p:pic>
      <p:pic>
        <p:nvPicPr>
          <p:cNvPr id="9" name="Picture 8" descr="A black background with colorful text&#10;&#10;AI-generated content may be incorrect.">
            <a:extLst>
              <a:ext uri="{FF2B5EF4-FFF2-40B4-BE49-F238E27FC236}">
                <a16:creationId xmlns:a16="http://schemas.microsoft.com/office/drawing/2014/main" id="{1F12ED5E-62EF-09F7-2D46-42F70F1D02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6366" y="6095140"/>
            <a:ext cx="1794240" cy="6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8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489194-0F94-4AAA-CA76-2EA720B3B72B}"/>
              </a:ext>
            </a:extLst>
          </p:cNvPr>
          <p:cNvSpPr/>
          <p:nvPr/>
        </p:nvSpPr>
        <p:spPr>
          <a:xfrm>
            <a:off x="0" y="179310"/>
            <a:ext cx="9144000" cy="966865"/>
          </a:xfrm>
          <a:prstGeom prst="rect">
            <a:avLst/>
          </a:prstGeom>
          <a:solidFill>
            <a:srgbClr val="5441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C34A7-6971-4CBB-80FE-C1FD60C6D9B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    </a:t>
            </a:r>
            <a:endParaRPr lang="en-US" sz="3600" b="1" cap="small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9F5D2-B40E-4C0E-AA3C-A330DDDBE49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9026" y="1146175"/>
            <a:ext cx="8005763" cy="56483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2060"/>
                </a:solidFill>
              </a:rPr>
              <a:t>A strategic plan is a roadmap that helps an organization 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agree on its focus &amp; aims; a multi-year guide</a:t>
            </a:r>
            <a:br>
              <a:rPr lang="en-US" sz="1800" dirty="0">
                <a:solidFill>
                  <a:srgbClr val="002060"/>
                </a:solidFill>
              </a:rPr>
            </a:b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2060"/>
                </a:solidFill>
              </a:rPr>
              <a:t>Envision future initiatives + overall steps to achievement: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n-US" sz="1800" dirty="0">
                <a:solidFill>
                  <a:srgbClr val="002060"/>
                </a:solidFill>
              </a:rPr>
              <a:t> 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goals, objectives, strategies, action steps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 outcomes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 metrics to measure progress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 timelines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 budgets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None/>
            </a:pPr>
            <a:r>
              <a:rPr lang="en-US" sz="1800" dirty="0">
                <a:solidFill>
                  <a:srgbClr val="002060"/>
                </a:solidFill>
              </a:rPr>
              <a:t>A successful strategic planning process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examines internal and external realities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focuses priorities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helps anticipate and proactively respond/adapt to change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long term (2-10 years)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relatively general in scope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focuses on broad, long-lasting issues needing extra attention</a:t>
            </a:r>
            <a:br>
              <a:rPr lang="en-US" sz="1800" dirty="0"/>
            </a:br>
            <a:r>
              <a:rPr lang="en-US" sz="1800" dirty="0"/>
              <a:t> </a:t>
            </a:r>
          </a:p>
        </p:txBody>
      </p:sp>
      <p:pic>
        <p:nvPicPr>
          <p:cNvPr id="5" name="Picture 4" descr="A yellow sign on a pole&#10;&#10;Description generated with very high confidence">
            <a:extLst>
              <a:ext uri="{FF2B5EF4-FFF2-40B4-BE49-F238E27FC236}">
                <a16:creationId xmlns:a16="http://schemas.microsoft.com/office/drawing/2014/main" id="{4F209D35-1A73-42C3-BDF8-41703CFD0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37" y="1146465"/>
            <a:ext cx="3202363" cy="211571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381EE4-C6D1-0409-622A-7E7E01C51ED4}"/>
              </a:ext>
            </a:extLst>
          </p:cNvPr>
          <p:cNvSpPr txBox="1"/>
          <p:nvPr/>
        </p:nvSpPr>
        <p:spPr>
          <a:xfrm>
            <a:off x="567794" y="192213"/>
            <a:ext cx="53738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cap="small" dirty="0">
                <a:solidFill>
                  <a:srgbClr val="FFF8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Strategic Planning </a:t>
            </a:r>
            <a:br>
              <a:rPr lang="en-US" sz="2800" b="1" cap="small" dirty="0">
                <a:solidFill>
                  <a:srgbClr val="FFF8E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cap="small" dirty="0">
                <a:solidFill>
                  <a:srgbClr val="FFF8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 to CEO &amp; Board Assessment?</a:t>
            </a:r>
            <a:endParaRPr lang="en-US" sz="2800" dirty="0">
              <a:solidFill>
                <a:srgbClr val="FFF8E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B0566-A0B1-8200-ECBE-BC366CC0FF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893" y="290138"/>
            <a:ext cx="1226288" cy="737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20D4CF-DA54-51BB-06CC-F4E2AAFB0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959" y="6038610"/>
            <a:ext cx="1906015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21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c08892-80f5-4cab-8010-764479e2b2c7" xsi:nil="true"/>
    <lcf76f155ced4ddcb4097134ff3c332f xmlns="80545dfd-c07f-4fda-8915-08f554b1461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FD03609FE41499E5190601F569BAE" ma:contentTypeVersion="16" ma:contentTypeDescription="Create a new document." ma:contentTypeScope="" ma:versionID="c2fba0b0de2a807d0d3ae6f7e629de79">
  <xsd:schema xmlns:xsd="http://www.w3.org/2001/XMLSchema" xmlns:xs="http://www.w3.org/2001/XMLSchema" xmlns:p="http://schemas.microsoft.com/office/2006/metadata/properties" xmlns:ns2="80545dfd-c07f-4fda-8915-08f554b14619" xmlns:ns3="69c08892-80f5-4cab-8010-764479e2b2c7" targetNamespace="http://schemas.microsoft.com/office/2006/metadata/properties" ma:root="true" ma:fieldsID="a644cb6df0543ebbeabb12f72eb29a36" ns2:_="" ns3:_="">
    <xsd:import namespace="80545dfd-c07f-4fda-8915-08f554b14619"/>
    <xsd:import namespace="69c08892-80f5-4cab-8010-764479e2b2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45dfd-c07f-4fda-8915-08f554b14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58f61a4-9cea-4b4a-ae1e-851beb0238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08892-80f5-4cab-8010-764479e2b2c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d2433d3-7df7-4dd2-b5fb-26b9636e8297}" ma:internalName="TaxCatchAll" ma:showField="CatchAllData" ma:web="69c08892-80f5-4cab-8010-764479e2b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16A0B0-2222-4DD1-B9BA-E6B3866436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725B41-8B0E-4647-98AB-66DB89CAE72A}">
  <ds:schemaRefs>
    <ds:schemaRef ds:uri="http://schemas.microsoft.com/office/2006/metadata/properties"/>
    <ds:schemaRef ds:uri="http://schemas.microsoft.com/office/infopath/2007/PartnerControls"/>
    <ds:schemaRef ds:uri="69c08892-80f5-4cab-8010-764479e2b2c7"/>
    <ds:schemaRef ds:uri="80545dfd-c07f-4fda-8915-08f554b14619"/>
  </ds:schemaRefs>
</ds:datastoreItem>
</file>

<file path=customXml/itemProps3.xml><?xml version="1.0" encoding="utf-8"?>
<ds:datastoreItem xmlns:ds="http://schemas.openxmlformats.org/officeDocument/2006/customXml" ds:itemID="{E0811BEB-2CF2-49F5-9CF5-CECF80CE47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45dfd-c07f-4fda-8915-08f554b14619"/>
    <ds:schemaRef ds:uri="69c08892-80f5-4cab-8010-764479e2b2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1393</Words>
  <Application>Microsoft Office PowerPoint</Application>
  <PresentationFormat>On-screen Show (4:3)</PresentationFormat>
  <Paragraphs>186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A. Simmons</dc:creator>
  <cp:lastModifiedBy>Stephenie Stevens</cp:lastModifiedBy>
  <cp:revision>22</cp:revision>
  <dcterms:created xsi:type="dcterms:W3CDTF">2017-10-20T20:06:20Z</dcterms:created>
  <dcterms:modified xsi:type="dcterms:W3CDTF">2026-04-14T22:09:13Z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0x010100EBFFD03609FE41499E5190601F569BAE</vt:lpwstr>
  </property>
  <property fmtid="{D5CDD505-2E9C-101B-9397-08002B2CF9AE}" pid="3" name="Order">
    <vt:r8>2431200</vt:r8>
  </property>
  <property fmtid="{D5CDD505-2E9C-101B-9397-08002B2CF9AE}" pid="4" name="MediaServiceImageTags">
    <vt:lpwstr/>
  </property>
</Properties>
</file>